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22"/>
  </p:notesMasterIdLst>
  <p:handoutMasterIdLst>
    <p:handoutMasterId r:id="rId23"/>
  </p:handoutMasterIdLst>
  <p:sldIdLst>
    <p:sldId id="258" r:id="rId3"/>
    <p:sldId id="283" r:id="rId4"/>
    <p:sldId id="330" r:id="rId5"/>
    <p:sldId id="290" r:id="rId6"/>
    <p:sldId id="338" r:id="rId7"/>
    <p:sldId id="337" r:id="rId8"/>
    <p:sldId id="308" r:id="rId9"/>
    <p:sldId id="291" r:id="rId10"/>
    <p:sldId id="294" r:id="rId11"/>
    <p:sldId id="310" r:id="rId12"/>
    <p:sldId id="309" r:id="rId13"/>
    <p:sldId id="311" r:id="rId14"/>
    <p:sldId id="325" r:id="rId15"/>
    <p:sldId id="332" r:id="rId16"/>
    <p:sldId id="333" r:id="rId17"/>
    <p:sldId id="334" r:id="rId18"/>
    <p:sldId id="335" r:id="rId19"/>
    <p:sldId id="305" r:id="rId20"/>
    <p:sldId id="282" r:id="rId21"/>
  </p:sldIdLst>
  <p:sldSz cx="9144000" cy="5141913"/>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6" userDrawn="1">
          <p15:clr>
            <a:srgbClr val="A4A3A4"/>
          </p15:clr>
        </p15:guide>
        <p15:guide id="2" pos="278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075"/>
    <a:srgbClr val="37B0E8"/>
    <a:srgbClr val="F0F1F3"/>
    <a:srgbClr val="54667A"/>
    <a:srgbClr val="586B7F"/>
    <a:srgbClr val="62768C"/>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2" autoAdjust="0"/>
    <p:restoredTop sz="94660"/>
  </p:normalViewPr>
  <p:slideViewPr>
    <p:cSldViewPr showGuides="1">
      <p:cViewPr varScale="1">
        <p:scale>
          <a:sx n="141" d="100"/>
          <a:sy n="141" d="100"/>
        </p:scale>
        <p:origin x="552" y="126"/>
      </p:cViewPr>
      <p:guideLst>
        <p:guide orient="horz" pos="1686"/>
        <p:guide pos="278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851A6-0E57-4F08-8F18-4063E67D8C77}" type="datetimeFigureOut">
              <a:rPr lang="zh-CN" altLang="en-US" smtClean="0"/>
              <a:t>2026/1/12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B2117-38C4-4C7F-A953-332D938357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0B2117-38C4-4C7F-A953-332D9383571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结构洞是社会网络中各组群之间缺失的连接的部分</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15"/>
            <a:ext cx="2057400" cy="438729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15"/>
            <a:ext cx="6019800" cy="438729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t>2026/1/12</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TextBox 3"/>
          <p:cNvSpPr txBox="1"/>
          <p:nvPr userDrawn="1"/>
        </p:nvSpPr>
        <p:spPr>
          <a:xfrm>
            <a:off x="1907704" y="4900798"/>
            <a:ext cx="1224136"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t>2026/1/12</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p:nvPr/>
        </p:nvCxnSpPr>
        <p:spPr>
          <a:xfrm>
            <a:off x="1107636" y="2729223"/>
            <a:ext cx="6897298" cy="0"/>
          </a:xfrm>
          <a:prstGeom prst="line">
            <a:avLst/>
          </a:prstGeom>
          <a:noFill/>
          <a:ln w="28575" cap="flat" cmpd="sng" algn="ctr">
            <a:solidFill>
              <a:srgbClr val="4B6075"/>
            </a:solidFill>
            <a:prstDash val="solid"/>
            <a:miter lim="800000"/>
          </a:ln>
          <a:effectLst/>
        </p:spPr>
      </p:cxnSp>
      <p:grpSp>
        <p:nvGrpSpPr>
          <p:cNvPr id="65" name="组合 64"/>
          <p:cNvGrpSpPr/>
          <p:nvPr/>
        </p:nvGrpSpPr>
        <p:grpSpPr>
          <a:xfrm>
            <a:off x="3759230" y="2882219"/>
            <a:ext cx="231813" cy="231701"/>
            <a:chOff x="3785450" y="3161055"/>
            <a:chExt cx="504762" cy="504762"/>
          </a:xfrm>
        </p:grpSpPr>
        <p:sp>
          <p:nvSpPr>
            <p:cNvPr id="66" name="椭圆 65"/>
            <p:cNvSpPr/>
            <p:nvPr/>
          </p:nvSpPr>
          <p:spPr>
            <a:xfrm>
              <a:off x="3785450" y="3161055"/>
              <a:ext cx="504762" cy="504762"/>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7"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defRPr/>
              </a:pPr>
              <a:endParaRPr kumimoji="0" lang="en-US" sz="700" b="0" i="0" u="none" strike="noStrike" kern="0" cap="none" spc="0" normalizeH="0" baseline="0" noProof="0">
                <a:ln>
                  <a:noFill/>
                </a:ln>
                <a:solidFill>
                  <a:prstClr val="black"/>
                </a:solidFill>
                <a:effectLst/>
                <a:uLnTx/>
                <a:uFillTx/>
              </a:endParaRPr>
            </a:p>
          </p:txBody>
        </p:sp>
      </p:grpSp>
      <p:sp>
        <p:nvSpPr>
          <p:cNvPr id="71" name="TextBox 10"/>
          <p:cNvSpPr txBox="1"/>
          <p:nvPr/>
        </p:nvSpPr>
        <p:spPr>
          <a:xfrm>
            <a:off x="4055775" y="2858978"/>
            <a:ext cx="1335405" cy="252730"/>
          </a:xfrm>
          <a:prstGeom prst="rect">
            <a:avLst/>
          </a:prstGeom>
          <a:noFill/>
        </p:spPr>
        <p:txBody>
          <a:bodyPr wrap="none" lIns="68580" tIns="34290" rIns="68580" bIns="34290" rtlCol="0">
            <a:spAutoFit/>
          </a:bodyPr>
          <a:lstStyle/>
          <a:p>
            <a:pPr defTabSz="685800"/>
            <a:r>
              <a:rPr lang="en-US" altLang="zh-CN" sz="1200" dirty="0">
                <a:solidFill>
                  <a:srgbClr val="4B6075"/>
                </a:solidFill>
                <a:latin typeface="微软雅黑" panose="020B0503020204020204" pitchFamily="34" charset="-122"/>
                <a:ea typeface="微软雅黑" panose="020B0503020204020204" pitchFamily="34" charset="-122"/>
              </a:rPr>
              <a:t>Zhang, WenXiao</a:t>
            </a:r>
            <a:endParaRPr lang="zh-CN" altLang="en-US" sz="1200" dirty="0">
              <a:solidFill>
                <a:srgbClr val="4B6075"/>
              </a:solidFill>
              <a:latin typeface="微软雅黑" panose="020B0503020204020204" pitchFamily="34" charset="-122"/>
              <a:ea typeface="微软雅黑" panose="020B0503020204020204" pitchFamily="34" charset="-122"/>
            </a:endParaRPr>
          </a:p>
        </p:txBody>
      </p:sp>
      <p:sp>
        <p:nvSpPr>
          <p:cNvPr id="33" name="矩形 32"/>
          <p:cNvSpPr/>
          <p:nvPr/>
        </p:nvSpPr>
        <p:spPr>
          <a:xfrm>
            <a:off x="5276506" y="4767059"/>
            <a:ext cx="3754673" cy="275590"/>
          </a:xfrm>
          <a:prstGeom prst="rect">
            <a:avLst/>
          </a:prstGeom>
        </p:spPr>
        <p:txBody>
          <a:bodyPr wrap="square">
            <a:spAutoFit/>
          </a:bodyPr>
          <a:lstStyle/>
          <a:p>
            <a:pPr algn="r"/>
            <a:r>
              <a:rPr lang="zh-CN" altLang="en-US" sz="1200" dirty="0">
                <a:ln w="6350">
                  <a:noFill/>
                </a:ln>
                <a:solidFill>
                  <a:schemeClr val="bg1"/>
                </a:solidFill>
                <a:latin typeface="Impact" panose="020B0806030902050204" pitchFamily="34" charset="0"/>
                <a:ea typeface="微软雅黑" panose="020B0503020204020204" pitchFamily="34" charset="-122"/>
              </a:rPr>
              <a:t>重庆邮电大学                            数据工程与可视计算实验室</a:t>
            </a:r>
          </a:p>
        </p:txBody>
      </p:sp>
      <p:sp>
        <p:nvSpPr>
          <p:cNvPr id="100" name="文本框 99"/>
          <p:cNvSpPr txBox="1"/>
          <p:nvPr/>
        </p:nvSpPr>
        <p:spPr>
          <a:xfrm>
            <a:off x="899160" y="1899285"/>
            <a:ext cx="7386320" cy="829945"/>
          </a:xfrm>
          <a:prstGeom prst="rect">
            <a:avLst/>
          </a:prstGeom>
          <a:noFill/>
          <a:ln w="9525">
            <a:noFill/>
          </a:ln>
        </p:spPr>
        <p:txBody>
          <a:bodyPr wrap="square">
            <a:spAutoFit/>
          </a:bodyPr>
          <a:lstStyle/>
          <a:p>
            <a:pPr indent="0" algn="ctr"/>
            <a:r>
              <a:rPr lang="en-US" altLang="zh-CN" sz="2400" b="1">
                <a:solidFill>
                  <a:srgbClr val="4B6075"/>
                </a:solidFill>
                <a:latin typeface="Times New Roman" panose="02020603050405020304" pitchFamily="18" charset="0"/>
                <a:ea typeface="宋体" panose="02010600030101010101" pitchFamily="2" charset="-122"/>
              </a:rPr>
              <a:t>3D Gaussian Splatting </a:t>
            </a:r>
            <a:r>
              <a:rPr lang="ja-JP" altLang="en-US" sz="2400" b="1">
                <a:solidFill>
                  <a:srgbClr val="4B6075"/>
                </a:solidFill>
                <a:latin typeface="Times New Roman" panose="02020603050405020304" pitchFamily="18" charset="0"/>
                <a:ea typeface="宋体" panose="02010600030101010101" pitchFamily="2" charset="-122"/>
              </a:rPr>
              <a:t>を</a:t>
            </a:r>
            <a:r>
              <a:rPr lang="zh-CN" altLang="en-US" sz="2400" b="1">
                <a:solidFill>
                  <a:srgbClr val="4B6075"/>
                </a:solidFill>
                <a:latin typeface="Times New Roman" panose="02020603050405020304" pitchFamily="18" charset="0"/>
                <a:ea typeface="宋体" panose="02010600030101010101" pitchFamily="2" charset="-122"/>
              </a:rPr>
              <a:t>用</a:t>
            </a:r>
            <a:r>
              <a:rPr lang="ja-JP" altLang="en-US" sz="2400" b="1">
                <a:solidFill>
                  <a:srgbClr val="4B6075"/>
                </a:solidFill>
                <a:latin typeface="Times New Roman" panose="02020603050405020304" pitchFamily="18" charset="0"/>
                <a:ea typeface="宋体" panose="02010600030101010101" pitchFamily="2" charset="-122"/>
              </a:rPr>
              <a:t>いたインタラクティブな</a:t>
            </a:r>
            <a:r>
              <a:rPr lang="en-US" altLang="zh-CN" sz="2400" b="1">
                <a:solidFill>
                  <a:srgbClr val="4B6075"/>
                </a:solidFill>
                <a:latin typeface="Times New Roman" panose="02020603050405020304" pitchFamily="18" charset="0"/>
                <a:ea typeface="宋体" panose="02010600030101010101" pitchFamily="2" charset="-122"/>
              </a:rPr>
              <a:t>VR</a:t>
            </a:r>
            <a:r>
              <a:rPr lang="ja-JP" altLang="en-US" sz="2400" b="1">
                <a:solidFill>
                  <a:srgbClr val="4B6075"/>
                </a:solidFill>
                <a:latin typeface="Times New Roman" panose="02020603050405020304" pitchFamily="18" charset="0"/>
                <a:ea typeface="宋体" panose="02010600030101010101" pitchFamily="2" charset="-122"/>
              </a:rPr>
              <a:t>システムの</a:t>
            </a:r>
            <a:r>
              <a:rPr lang="zh-CN" altLang="en-US" sz="2400" b="1">
                <a:solidFill>
                  <a:srgbClr val="4B6075"/>
                </a:solidFill>
                <a:latin typeface="Times New Roman" panose="02020603050405020304" pitchFamily="18" charset="0"/>
                <a:ea typeface="宋体" panose="02010600030101010101" pitchFamily="2" charset="-122"/>
              </a:rPr>
              <a:t>構築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1691640" y="618490"/>
            <a:ext cx="6940550" cy="4523105"/>
          </a:xfrm>
          <a:prstGeom prst="rect">
            <a:avLst/>
          </a:prstGeom>
          <a:noFill/>
          <a:ln w="9525">
            <a:noFill/>
          </a:ln>
        </p:spPr>
        <p:txBody>
          <a:bodyPr wrap="square">
            <a:spAutoFit/>
          </a:bodyPr>
          <a:lstStyle/>
          <a:p>
            <a:pPr marL="171450" indent="-171450">
              <a:lnSpc>
                <a:spcPct val="150000"/>
              </a:lnSpc>
              <a:buFont typeface="Wingdings" panose="05000000000000000000" charset="0"/>
              <a:buChar char="Ø"/>
            </a:pPr>
            <a:r>
              <a:rPr lang="zh-CN" altLang="en-US" sz="1200" b="1" dirty="0">
                <a:solidFill>
                  <a:schemeClr val="bg1">
                    <a:lumMod val="50000"/>
                  </a:schemeClr>
                </a:solidFill>
                <a:latin typeface="Arial" panose="020B0604020202020204" pitchFamily="34" charset="0"/>
                <a:ea typeface="微软雅黑" panose="020B0503020204020204" pitchFamily="34" charset="-122"/>
              </a:rPr>
              <a:t>引文分析</a:t>
            </a:r>
            <a:r>
              <a:rPr lang="en-US" altLang="zh-CN" sz="1200" b="1" dirty="0">
                <a:solidFill>
                  <a:schemeClr val="bg1">
                    <a:lumMod val="50000"/>
                  </a:schemeClr>
                </a:solidFill>
                <a:latin typeface="Arial" panose="020B0604020202020204" pitchFamily="34" charset="0"/>
                <a:ea typeface="微软雅黑" panose="020B0503020204020204" pitchFamily="34" charset="-122"/>
              </a:rPr>
              <a:t> </a:t>
            </a:r>
          </a:p>
          <a:p>
            <a:pPr indent="0">
              <a:lnSpc>
                <a:spcPct val="150000"/>
              </a:lnSpc>
              <a:buFont typeface="Wingdings" panose="05000000000000000000" charset="0"/>
              <a:buNone/>
            </a:pPr>
            <a:r>
              <a:rPr lang="en-US" altLang="zh-CN" sz="1200" b="1" dirty="0">
                <a:solidFill>
                  <a:schemeClr val="bg1">
                    <a:lumMod val="50000"/>
                  </a:schemeClr>
                </a:solidFill>
                <a:latin typeface="Arial" panose="020B0604020202020204" pitchFamily="34" charset="0"/>
                <a:ea typeface="微软雅黑" panose="020B0503020204020204" pitchFamily="34" charset="-122"/>
              </a:rPr>
              <a:t>    </a:t>
            </a:r>
            <a:r>
              <a:rPr lang="en-US" altLang="zh-CN" sz="1200" b="0" dirty="0">
                <a:solidFill>
                  <a:schemeClr val="bg1">
                    <a:lumMod val="50000"/>
                  </a:schemeClr>
                </a:solidFill>
                <a:latin typeface="Arial" panose="020B0604020202020204" pitchFamily="34" charset="0"/>
                <a:ea typeface="微软雅黑" panose="020B0503020204020204" pitchFamily="34" charset="-122"/>
              </a:rPr>
              <a:t>   </a:t>
            </a:r>
          </a:p>
          <a:p>
            <a:pPr marL="171450" indent="-171450">
              <a:lnSpc>
                <a:spcPct val="150000"/>
              </a:lnSpc>
              <a:buFont typeface="Wingdings" panose="05000000000000000000" charset="0"/>
              <a:buChar char="l"/>
            </a:pPr>
            <a:r>
              <a:rPr lang="zh-CN" altLang="en-US" sz="1200" b="0" u="sng" dirty="0">
                <a:solidFill>
                  <a:schemeClr val="bg1">
                    <a:lumMod val="50000"/>
                  </a:schemeClr>
                </a:solidFill>
                <a:latin typeface="Arial" panose="020B0604020202020204" pitchFamily="34" charset="0"/>
                <a:ea typeface="微软雅黑" panose="020B0503020204020204" pitchFamily="34" charset="-122"/>
              </a:rPr>
              <a:t>引文曲线</a:t>
            </a:r>
            <a:r>
              <a:rPr lang="zh-CN" altLang="en-US" sz="1200" b="0" dirty="0">
                <a:solidFill>
                  <a:schemeClr val="bg1">
                    <a:lumMod val="50000"/>
                  </a:schemeClr>
                </a:solidFill>
                <a:latin typeface="Arial" panose="020B0604020202020204" pitchFamily="34" charset="0"/>
                <a:ea typeface="微软雅黑" panose="020B0503020204020204" pitchFamily="34" charset="-122"/>
              </a:rPr>
              <a:t>方面，采用Marx提出的引文出版光谱分析方法(</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RPYS</a:t>
            </a:r>
            <a:r>
              <a:rPr lang="zh-CN" altLang="en-US" sz="1200" b="0" u="sng" dirty="0">
                <a:solidFill>
                  <a:schemeClr val="bg1">
                    <a:lumMod val="50000"/>
                  </a:schemeClr>
                </a:solidFill>
                <a:latin typeface="Arial" panose="020B0604020202020204" pitchFamily="34" charset="0"/>
                <a:ea typeface="微软雅黑" panose="020B0503020204020204" pitchFamily="34" charset="-122"/>
              </a:rPr>
              <a:t>)</a:t>
            </a:r>
            <a:r>
              <a:rPr lang="zh-CN" altLang="en-US" sz="1200" b="0" dirty="0">
                <a:solidFill>
                  <a:schemeClr val="bg1">
                    <a:lumMod val="50000"/>
                  </a:schemeClr>
                </a:solidFill>
                <a:latin typeface="Arial" panose="020B0604020202020204" pitchFamily="34" charset="0"/>
                <a:ea typeface="微软雅黑" panose="020B0503020204020204" pitchFamily="34" charset="-122"/>
              </a:rPr>
              <a:t>，识别</a:t>
            </a:r>
            <a:r>
              <a:rPr lang="zh-CN" altLang="en-US" sz="1200" b="0" dirty="0">
                <a:solidFill>
                  <a:srgbClr val="FF0000"/>
                </a:solidFill>
                <a:latin typeface="Arial" panose="020B0604020202020204" pitchFamily="34" charset="0"/>
                <a:ea typeface="微软雅黑" panose="020B0503020204020204" pitchFamily="34" charset="-122"/>
              </a:rPr>
              <a:t>根源性文献</a:t>
            </a:r>
            <a:r>
              <a:rPr lang="zh-CN" altLang="en-US" sz="1200" b="0" dirty="0">
                <a:solidFill>
                  <a:schemeClr val="bg1">
                    <a:lumMod val="50000"/>
                  </a:schemeClr>
                </a:solidFill>
                <a:latin typeface="Arial" panose="020B0604020202020204" pitchFamily="34" charset="0"/>
                <a:ea typeface="微软雅黑" panose="020B0503020204020204" pitchFamily="34" charset="-122"/>
              </a:rPr>
              <a:t>。</a:t>
            </a:r>
          </a:p>
          <a:p>
            <a:pPr marL="171450" indent="-171450">
              <a:lnSpc>
                <a:spcPct val="150000"/>
              </a:lnSpc>
              <a:buFont typeface="Wingdings" panose="05000000000000000000" charset="0"/>
              <a:buChar char="l"/>
            </a:pPr>
            <a:r>
              <a:rPr lang="zh-CN" altLang="en-US" sz="1200" u="sng" dirty="0">
                <a:solidFill>
                  <a:schemeClr val="bg1">
                    <a:lumMod val="50000"/>
                  </a:schemeClr>
                </a:solidFill>
                <a:latin typeface="Arial" panose="020B0604020202020204" pitchFamily="34" charset="0"/>
                <a:ea typeface="微软雅黑" panose="020B0503020204020204" pitchFamily="34" charset="-122"/>
              </a:rPr>
              <a:t>引用时长</a:t>
            </a:r>
            <a:r>
              <a:rPr lang="zh-CN" altLang="en-US" sz="1200" dirty="0">
                <a:solidFill>
                  <a:schemeClr val="bg1">
                    <a:lumMod val="50000"/>
                  </a:schemeClr>
                </a:solidFill>
                <a:latin typeface="Arial" panose="020B0604020202020204" pitchFamily="34" charset="0"/>
                <a:ea typeface="微软雅黑" panose="020B0503020204020204" pitchFamily="34" charset="-122"/>
              </a:rPr>
              <a:t>方面，采用</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multi-RPYS</a:t>
            </a:r>
            <a:r>
              <a:rPr lang="zh-CN" altLang="en-US" sz="1200" dirty="0">
                <a:solidFill>
                  <a:schemeClr val="bg1">
                    <a:lumMod val="50000"/>
                  </a:schemeClr>
                </a:solidFill>
                <a:latin typeface="Arial" panose="020B0604020202020204" pitchFamily="34" charset="0"/>
                <a:ea typeface="微软雅黑" panose="020B0503020204020204" pitchFamily="34" charset="-122"/>
              </a:rPr>
              <a:t>，十年后还对该领域有影响被认为是具有长期影响的文献。若该年份的参考文献中被引次数最高的被认为是该年份对这个领域产生影响最大的文献，持续三年及以上该文献对此领域产生较大影响则被认为在该领域占有重要地位，同时满足两方面的为</a:t>
            </a:r>
            <a:r>
              <a:rPr lang="zh-CN" altLang="en-US" sz="1200" dirty="0">
                <a:solidFill>
                  <a:srgbClr val="FF0000"/>
                </a:solidFill>
                <a:latin typeface="Arial" panose="020B0604020202020204" pitchFamily="34" charset="0"/>
                <a:ea typeface="微软雅黑" panose="020B0503020204020204" pitchFamily="34" charset="-122"/>
              </a:rPr>
              <a:t>经典文献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a:p>
            <a:pPr marL="171450" indent="-171450">
              <a:lnSpc>
                <a:spcPct val="150000"/>
              </a:lnSpc>
              <a:buFont typeface="Wingdings" panose="05000000000000000000" charset="0"/>
              <a:buChar char="l"/>
            </a:pPr>
            <a:r>
              <a:rPr lang="zh-CN" altLang="en-US" sz="1200" u="sng" dirty="0">
                <a:solidFill>
                  <a:schemeClr val="bg1">
                    <a:lumMod val="50000"/>
                  </a:schemeClr>
                </a:solidFill>
                <a:latin typeface="Arial" panose="020B0604020202020204" pitchFamily="34" charset="0"/>
                <a:ea typeface="微软雅黑" panose="020B0503020204020204" pitchFamily="34" charset="-122"/>
              </a:rPr>
              <a:t>引文网络</a:t>
            </a:r>
            <a:r>
              <a:rPr lang="zh-CN" altLang="en-US" sz="1200" dirty="0">
                <a:solidFill>
                  <a:schemeClr val="bg1">
                    <a:lumMod val="50000"/>
                  </a:schemeClr>
                </a:solidFill>
                <a:latin typeface="Arial" panose="020B0604020202020204" pitchFamily="34" charset="0"/>
                <a:ea typeface="微软雅黑" panose="020B0503020204020204" pitchFamily="34" charset="-122"/>
              </a:rPr>
              <a:t>方面，采用</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主路径分析</a:t>
            </a:r>
            <a:r>
              <a:rPr lang="zh-CN" altLang="en-US" sz="1200" dirty="0">
                <a:solidFill>
                  <a:schemeClr val="bg1">
                    <a:lumMod val="50000"/>
                  </a:schemeClr>
                </a:solidFill>
                <a:latin typeface="Arial" panose="020B0604020202020204" pitchFamily="34" charset="0"/>
                <a:ea typeface="微软雅黑" panose="020B0503020204020204" pitchFamily="34" charset="-122"/>
              </a:rPr>
              <a:t>，该方法首先通过“遍历计数”的概念来测量引文网络中所有链接的重要性，然后将最重要的链接依次链接到“主路径”，主路径上的文献则是</a:t>
            </a:r>
            <a:r>
              <a:rPr lang="zh-CN" altLang="en-US" sz="1200" dirty="0">
                <a:solidFill>
                  <a:srgbClr val="FF0000"/>
                </a:solidFill>
                <a:latin typeface="Arial" panose="020B0604020202020204" pitchFamily="34" charset="0"/>
                <a:ea typeface="微软雅黑" panose="020B0503020204020204" pitchFamily="34" charset="-122"/>
              </a:rPr>
              <a:t>核心文献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a:p>
            <a:pPr marL="171450" indent="-171450">
              <a:lnSpc>
                <a:spcPct val="150000"/>
              </a:lnSpc>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Ø"/>
            </a:pPr>
            <a:r>
              <a:rPr lang="zh-CN" altLang="en-US" sz="1200" b="1" dirty="0">
                <a:solidFill>
                  <a:schemeClr val="bg1">
                    <a:lumMod val="50000"/>
                  </a:schemeClr>
                </a:solidFill>
                <a:latin typeface="Arial" panose="020B0604020202020204" pitchFamily="34" charset="0"/>
                <a:ea typeface="微软雅黑" panose="020B0503020204020204" pitchFamily="34" charset="-122"/>
              </a:rPr>
              <a:t>内容分析</a:t>
            </a:r>
          </a:p>
          <a:p>
            <a:pPr indent="0">
              <a:lnSpc>
                <a:spcPct val="150000"/>
              </a:lnSpc>
              <a:buFont typeface="Wingdings" panose="05000000000000000000" charset="0"/>
              <a:buNone/>
            </a:pPr>
            <a:endParaRPr lang="zh-CN" altLang="en-US" sz="1200" b="1" dirty="0">
              <a:solidFill>
                <a:schemeClr val="bg1">
                  <a:lumMod val="50000"/>
                </a:schemeClr>
              </a:solidFill>
              <a:latin typeface="Arial" panose="020B0604020202020204" pitchFamily="34" charset="0"/>
              <a:ea typeface="微软雅黑" panose="020B0503020204020204" pitchFamily="34" charset="-122"/>
            </a:endParaRPr>
          </a:p>
          <a:p>
            <a:pPr indent="0">
              <a:lnSpc>
                <a:spcPct val="150000"/>
              </a:lnSpc>
            </a:pPr>
            <a:r>
              <a:rPr lang="zh-CN" altLang="en-US" sz="1200" dirty="0">
                <a:solidFill>
                  <a:schemeClr val="bg1">
                    <a:lumMod val="50000"/>
                  </a:schemeClr>
                </a:solidFill>
                <a:latin typeface="Arial" panose="020B0604020202020204" pitchFamily="34" charset="0"/>
                <a:ea typeface="微软雅黑" panose="020B0503020204020204" pitchFamily="34" charset="-122"/>
              </a:rPr>
              <a:t>使用</a:t>
            </a:r>
            <a:r>
              <a:rPr lang="zh-CN" altLang="en-US" sz="1200" u="sng" dirty="0">
                <a:solidFill>
                  <a:schemeClr val="bg1">
                    <a:lumMod val="50000"/>
                  </a:schemeClr>
                </a:solidFill>
                <a:latin typeface="Arial" panose="020B0604020202020204" pitchFamily="34" charset="0"/>
                <a:ea typeface="微软雅黑" panose="020B0503020204020204" pitchFamily="34" charset="-122"/>
              </a:rPr>
              <a:t>主题模型</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PhraseLDA</a:t>
            </a:r>
            <a:r>
              <a:rPr lang="zh-CN" altLang="en-US" sz="1200" dirty="0">
                <a:solidFill>
                  <a:schemeClr val="bg1">
                    <a:lumMod val="50000"/>
                  </a:schemeClr>
                </a:solidFill>
                <a:latin typeface="Arial" panose="020B0604020202020204" pitchFamily="34" charset="0"/>
                <a:ea typeface="微软雅黑" panose="020B0503020204020204" pitchFamily="34" charset="-122"/>
              </a:rPr>
              <a:t>从标题、摘要、关键字里提取出主题词组，用</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T-SNE</a:t>
            </a:r>
            <a:r>
              <a:rPr lang="zh-CN" altLang="en-US" sz="1200" dirty="0">
                <a:solidFill>
                  <a:schemeClr val="bg1">
                    <a:lumMod val="50000"/>
                  </a:schemeClr>
                </a:solidFill>
                <a:latin typeface="Arial" panose="020B0604020202020204" pitchFamily="34" charset="0"/>
                <a:ea typeface="微软雅黑" panose="020B0503020204020204" pitchFamily="34" charset="-122"/>
              </a:rPr>
              <a:t>把文献降维到二维坐标系中，再用</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HDBSCAN</a:t>
            </a:r>
            <a:r>
              <a:rPr lang="zh-CN" altLang="en-US" sz="1200" u="sng" dirty="0">
                <a:solidFill>
                  <a:schemeClr val="bg1">
                    <a:lumMod val="50000"/>
                  </a:schemeClr>
                </a:solidFill>
                <a:latin typeface="Arial" panose="020B0604020202020204" pitchFamily="34" charset="0"/>
                <a:ea typeface="微软雅黑" panose="020B0503020204020204" pitchFamily="34" charset="-122"/>
              </a:rPr>
              <a:t>聚类算法结合</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prim</a:t>
            </a:r>
            <a:r>
              <a:rPr lang="zh-CN" altLang="en-US" sz="1200" dirty="0">
                <a:solidFill>
                  <a:schemeClr val="bg1">
                    <a:lumMod val="50000"/>
                  </a:schemeClr>
                </a:solidFill>
                <a:latin typeface="Arial" panose="020B0604020202020204" pitchFamily="34" charset="0"/>
                <a:ea typeface="微软雅黑" panose="020B0503020204020204" pitchFamily="34" charset="-122"/>
              </a:rPr>
              <a:t>最小生成树算法来展示学科主题的分布。在树形图中容易观察到两个主题的交叉处，处于交叉处的文献即为</a:t>
            </a:r>
            <a:r>
              <a:rPr lang="zh-CN" altLang="en-US" sz="1200" dirty="0">
                <a:solidFill>
                  <a:srgbClr val="FF0000"/>
                </a:solidFill>
                <a:latin typeface="Arial" panose="020B0604020202020204" pitchFamily="34" charset="0"/>
                <a:ea typeface="微软雅黑" panose="020B0503020204020204" pitchFamily="34" charset="-122"/>
              </a:rPr>
              <a:t>跨主题文献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a:p>
            <a:pPr indent="0">
              <a:lnSpc>
                <a:spcPct val="150000"/>
              </a:lnSpc>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Ø"/>
            </a:pPr>
            <a:r>
              <a:rPr lang="zh-CN" altLang="en-US" sz="1200" dirty="0">
                <a:solidFill>
                  <a:schemeClr val="bg1">
                    <a:lumMod val="50000"/>
                  </a:schemeClr>
                </a:solidFill>
                <a:latin typeface="Arial" panose="020B0604020202020204" pitchFamily="34" charset="0"/>
                <a:ea typeface="微软雅黑" panose="020B0503020204020204" pitchFamily="34" charset="-122"/>
              </a:rPr>
              <a:t>最后取除根源性文献其他关键文献的</a:t>
            </a:r>
            <a:r>
              <a:rPr lang="zh-CN" altLang="en-US" sz="1200" b="1" dirty="0">
                <a:solidFill>
                  <a:schemeClr val="bg1">
                    <a:lumMod val="50000"/>
                  </a:schemeClr>
                </a:solidFill>
                <a:latin typeface="Arial" panose="020B0604020202020204" pitchFamily="34" charset="0"/>
                <a:ea typeface="微软雅黑" panose="020B0503020204020204" pitchFamily="34" charset="-122"/>
              </a:rPr>
              <a:t>交集</a:t>
            </a:r>
            <a:r>
              <a:rPr lang="zh-CN" altLang="en-US" sz="1200" dirty="0">
                <a:solidFill>
                  <a:schemeClr val="bg1">
                    <a:lumMod val="50000"/>
                  </a:schemeClr>
                </a:solidFill>
                <a:latin typeface="Arial" panose="020B0604020202020204" pitchFamily="34" charset="0"/>
                <a:ea typeface="微软雅黑" panose="020B0503020204020204" pitchFamily="34" charset="-122"/>
              </a:rPr>
              <a:t>，再把得到的交集与根源性文献取</a:t>
            </a:r>
            <a:r>
              <a:rPr lang="zh-CN" altLang="en-US" sz="1200" b="1" dirty="0">
                <a:solidFill>
                  <a:schemeClr val="bg1">
                    <a:lumMod val="50000"/>
                  </a:schemeClr>
                </a:solidFill>
                <a:latin typeface="Arial" panose="020B0604020202020204" pitchFamily="34" charset="0"/>
                <a:ea typeface="微软雅黑" panose="020B0503020204020204" pitchFamily="34" charset="-122"/>
              </a:rPr>
              <a:t>并集</a:t>
            </a:r>
            <a:r>
              <a:rPr lang="zh-CN" altLang="en-US" sz="1200" dirty="0">
                <a:solidFill>
                  <a:schemeClr val="bg1">
                    <a:lumMod val="50000"/>
                  </a:schemeClr>
                </a:solidFill>
                <a:latin typeface="Arial" panose="020B0604020202020204" pitchFamily="34" charset="0"/>
                <a:ea typeface="微软雅黑" panose="020B0503020204020204" pitchFamily="34" charset="-122"/>
              </a:rPr>
              <a:t>。</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研究目标</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0"/>
          <p:cNvSpPr/>
          <p:nvPr/>
        </p:nvSpPr>
        <p:spPr bwMode="auto">
          <a:xfrm>
            <a:off x="6216144" y="1167299"/>
            <a:ext cx="1054320" cy="705076"/>
          </a:xfrm>
          <a:custGeom>
            <a:avLst/>
            <a:gdLst>
              <a:gd name="T0" fmla="*/ 880 w 1200"/>
              <a:gd name="T1" fmla="*/ 0 h 800"/>
              <a:gd name="T2" fmla="*/ 24 w 1200"/>
              <a:gd name="T3" fmla="*/ 0 h 800"/>
              <a:gd name="T4" fmla="*/ 0 w 1200"/>
              <a:gd name="T5" fmla="*/ 23 h 800"/>
              <a:gd name="T6" fmla="*/ 0 w 1200"/>
              <a:gd name="T7" fmla="*/ 479 h 800"/>
              <a:gd name="T8" fmla="*/ 320 w 1200"/>
              <a:gd name="T9" fmla="*/ 800 h 800"/>
              <a:gd name="T10" fmla="*/ 1176 w 1200"/>
              <a:gd name="T11" fmla="*/ 800 h 800"/>
              <a:gd name="T12" fmla="*/ 1200 w 1200"/>
              <a:gd name="T13" fmla="*/ 775 h 800"/>
              <a:gd name="T14" fmla="*/ 1200 w 1200"/>
              <a:gd name="T15" fmla="*/ 319 h 800"/>
              <a:gd name="T16" fmla="*/ 880 w 12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800">
                <a:moveTo>
                  <a:pt x="880" y="0"/>
                </a:moveTo>
                <a:cubicBezTo>
                  <a:pt x="24" y="0"/>
                  <a:pt x="24" y="0"/>
                  <a:pt x="24" y="0"/>
                </a:cubicBezTo>
                <a:cubicBezTo>
                  <a:pt x="11" y="0"/>
                  <a:pt x="0" y="10"/>
                  <a:pt x="0" y="23"/>
                </a:cubicBezTo>
                <a:cubicBezTo>
                  <a:pt x="0" y="479"/>
                  <a:pt x="0" y="479"/>
                  <a:pt x="0" y="479"/>
                </a:cubicBezTo>
                <a:cubicBezTo>
                  <a:pt x="0" y="656"/>
                  <a:pt x="144" y="800"/>
                  <a:pt x="320" y="800"/>
                </a:cubicBezTo>
                <a:cubicBezTo>
                  <a:pt x="1176" y="800"/>
                  <a:pt x="1176" y="800"/>
                  <a:pt x="1176" y="800"/>
                </a:cubicBezTo>
                <a:cubicBezTo>
                  <a:pt x="1190" y="800"/>
                  <a:pt x="1200" y="788"/>
                  <a:pt x="1200" y="775"/>
                </a:cubicBezTo>
                <a:cubicBezTo>
                  <a:pt x="1200" y="319"/>
                  <a:pt x="1200" y="319"/>
                  <a:pt x="1200" y="319"/>
                </a:cubicBezTo>
                <a:cubicBezTo>
                  <a:pt x="1200" y="142"/>
                  <a:pt x="1057" y="0"/>
                  <a:pt x="880" y="0"/>
                </a:cubicBezTo>
                <a:close/>
              </a:path>
            </a:pathLst>
          </a:cu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nvGrpSpPr>
          <p:cNvPr id="51" name="组合 50"/>
          <p:cNvGrpSpPr/>
          <p:nvPr/>
        </p:nvGrpSpPr>
        <p:grpSpPr>
          <a:xfrm>
            <a:off x="6996147" y="1296311"/>
            <a:ext cx="1751052" cy="2924532"/>
            <a:chOff x="3695819" y="1490836"/>
            <a:chExt cx="1751052" cy="2924532"/>
          </a:xfrm>
          <a:solidFill>
            <a:srgbClr val="37B0E8"/>
          </a:solidFill>
          <a:effectLst/>
        </p:grpSpPr>
        <p:sp>
          <p:nvSpPr>
            <p:cNvPr id="52" name="Freeform 24"/>
            <p:cNvSpPr/>
            <p:nvPr/>
          </p:nvSpPr>
          <p:spPr bwMode="auto">
            <a:xfrm>
              <a:off x="3949898" y="1746880"/>
              <a:ext cx="1241584" cy="1721584"/>
            </a:xfrm>
            <a:custGeom>
              <a:avLst/>
              <a:gdLst>
                <a:gd name="T0" fmla="*/ 811 w 948"/>
                <a:gd name="T1" fmla="*/ 852 h 1311"/>
                <a:gd name="T2" fmla="*/ 718 w 948"/>
                <a:gd name="T3" fmla="*/ 1002 h 1311"/>
                <a:gd name="T4" fmla="*/ 626 w 948"/>
                <a:gd name="T5" fmla="*/ 1247 h 1311"/>
                <a:gd name="T6" fmla="*/ 544 w 948"/>
                <a:gd name="T7" fmla="*/ 1311 h 1311"/>
                <a:gd name="T8" fmla="*/ 405 w 948"/>
                <a:gd name="T9" fmla="*/ 1311 h 1311"/>
                <a:gd name="T10" fmla="*/ 322 w 948"/>
                <a:gd name="T11" fmla="*/ 1247 h 1311"/>
                <a:gd name="T12" fmla="*/ 230 w 948"/>
                <a:gd name="T13" fmla="*/ 1002 h 1311"/>
                <a:gd name="T14" fmla="*/ 138 w 948"/>
                <a:gd name="T15" fmla="*/ 852 h 1311"/>
                <a:gd name="T16" fmla="*/ 0 w 948"/>
                <a:gd name="T17" fmla="*/ 442 h 1311"/>
                <a:gd name="T18" fmla="*/ 136 w 948"/>
                <a:gd name="T19" fmla="*/ 135 h 1311"/>
                <a:gd name="T20" fmla="*/ 474 w 948"/>
                <a:gd name="T21" fmla="*/ 0 h 1311"/>
                <a:gd name="T22" fmla="*/ 812 w 948"/>
                <a:gd name="T23" fmla="*/ 135 h 1311"/>
                <a:gd name="T24" fmla="*/ 948 w 948"/>
                <a:gd name="T25" fmla="*/ 442 h 1311"/>
                <a:gd name="T26" fmla="*/ 811 w 948"/>
                <a:gd name="T27" fmla="*/ 852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8" h="1311">
                  <a:moveTo>
                    <a:pt x="811" y="852"/>
                  </a:moveTo>
                  <a:cubicBezTo>
                    <a:pt x="782" y="896"/>
                    <a:pt x="749" y="946"/>
                    <a:pt x="718" y="1002"/>
                  </a:cubicBezTo>
                  <a:cubicBezTo>
                    <a:pt x="672" y="1087"/>
                    <a:pt x="644" y="1171"/>
                    <a:pt x="626" y="1247"/>
                  </a:cubicBezTo>
                  <a:cubicBezTo>
                    <a:pt x="617" y="1285"/>
                    <a:pt x="583" y="1311"/>
                    <a:pt x="544" y="1311"/>
                  </a:cubicBezTo>
                  <a:cubicBezTo>
                    <a:pt x="405" y="1311"/>
                    <a:pt x="405" y="1311"/>
                    <a:pt x="405" y="1311"/>
                  </a:cubicBezTo>
                  <a:cubicBezTo>
                    <a:pt x="365" y="1311"/>
                    <a:pt x="332" y="1285"/>
                    <a:pt x="322" y="1247"/>
                  </a:cubicBezTo>
                  <a:cubicBezTo>
                    <a:pt x="305" y="1171"/>
                    <a:pt x="276" y="1087"/>
                    <a:pt x="230" y="1002"/>
                  </a:cubicBezTo>
                  <a:cubicBezTo>
                    <a:pt x="199" y="946"/>
                    <a:pt x="166" y="896"/>
                    <a:pt x="138" y="852"/>
                  </a:cubicBezTo>
                  <a:cubicBezTo>
                    <a:pt x="55" y="727"/>
                    <a:pt x="0" y="644"/>
                    <a:pt x="0" y="442"/>
                  </a:cubicBezTo>
                  <a:cubicBezTo>
                    <a:pt x="0" y="328"/>
                    <a:pt x="49" y="219"/>
                    <a:pt x="136" y="135"/>
                  </a:cubicBezTo>
                  <a:cubicBezTo>
                    <a:pt x="227" y="48"/>
                    <a:pt x="347" y="0"/>
                    <a:pt x="474" y="0"/>
                  </a:cubicBezTo>
                  <a:cubicBezTo>
                    <a:pt x="601" y="0"/>
                    <a:pt x="721" y="48"/>
                    <a:pt x="812" y="135"/>
                  </a:cubicBezTo>
                  <a:cubicBezTo>
                    <a:pt x="900" y="219"/>
                    <a:pt x="948" y="328"/>
                    <a:pt x="948" y="442"/>
                  </a:cubicBezTo>
                  <a:cubicBezTo>
                    <a:pt x="948" y="644"/>
                    <a:pt x="893" y="727"/>
                    <a:pt x="811" y="852"/>
                  </a:cubicBezTo>
                  <a:close/>
                </a:path>
              </a:pathLst>
            </a:custGeom>
            <a:solidFill>
              <a:srgbClr val="F0F1F3"/>
            </a:solidFill>
            <a:ln>
              <a:noFill/>
            </a:ln>
            <a:effectLst/>
          </p:spPr>
          <p:txBody>
            <a:bodyPr vert="horz" wrap="square" lIns="91440" tIns="45720" rIns="91440" bIns="45720" numCol="1" anchor="t" anchorCtr="0" compatLnSpc="1"/>
            <a:lstStyle/>
            <a:p>
              <a:endParaRPr lang="zh-CN" altLang="en-US"/>
            </a:p>
          </p:txBody>
        </p:sp>
        <p:grpSp>
          <p:nvGrpSpPr>
            <p:cNvPr id="53" name="组合 52"/>
            <p:cNvGrpSpPr/>
            <p:nvPr/>
          </p:nvGrpSpPr>
          <p:grpSpPr>
            <a:xfrm>
              <a:off x="3695819" y="1490836"/>
              <a:ext cx="1751052" cy="2924532"/>
              <a:chOff x="3695819" y="1490836"/>
              <a:chExt cx="1751052" cy="2924532"/>
            </a:xfrm>
            <a:grpFill/>
          </p:grpSpPr>
          <p:sp>
            <p:nvSpPr>
              <p:cNvPr id="54" name="Freeform 25"/>
              <p:cNvSpPr>
                <a:spLocks noEditPoints="1"/>
              </p:cNvSpPr>
              <p:nvPr/>
            </p:nvSpPr>
            <p:spPr bwMode="auto">
              <a:xfrm>
                <a:off x="3695819" y="1490836"/>
                <a:ext cx="1751052" cy="2233672"/>
              </a:xfrm>
              <a:custGeom>
                <a:avLst/>
                <a:gdLst>
                  <a:gd name="T0" fmla="*/ 668 w 1337"/>
                  <a:gd name="T1" fmla="*/ 0 h 1701"/>
                  <a:gd name="T2" fmla="*/ 0 w 1337"/>
                  <a:gd name="T3" fmla="*/ 637 h 1701"/>
                  <a:gd name="T4" fmla="*/ 253 w 1337"/>
                  <a:gd name="T5" fmla="*/ 1290 h 1701"/>
                  <a:gd name="T6" fmla="*/ 348 w 1337"/>
                  <a:gd name="T7" fmla="*/ 1623 h 1701"/>
                  <a:gd name="T8" fmla="*/ 432 w 1337"/>
                  <a:gd name="T9" fmla="*/ 1701 h 1701"/>
                  <a:gd name="T10" fmla="*/ 668 w 1337"/>
                  <a:gd name="T11" fmla="*/ 1701 h 1701"/>
                  <a:gd name="T12" fmla="*/ 904 w 1337"/>
                  <a:gd name="T13" fmla="*/ 1701 h 1701"/>
                  <a:gd name="T14" fmla="*/ 988 w 1337"/>
                  <a:gd name="T15" fmla="*/ 1623 h 1701"/>
                  <a:gd name="T16" fmla="*/ 1084 w 1337"/>
                  <a:gd name="T17" fmla="*/ 1290 h 1701"/>
                  <a:gd name="T18" fmla="*/ 1337 w 1337"/>
                  <a:gd name="T19" fmla="*/ 637 h 1701"/>
                  <a:gd name="T20" fmla="*/ 668 w 1337"/>
                  <a:gd name="T21" fmla="*/ 0 h 1701"/>
                  <a:gd name="T22" fmla="*/ 1005 w 1337"/>
                  <a:gd name="T23" fmla="*/ 1047 h 1701"/>
                  <a:gd name="T24" fmla="*/ 912 w 1337"/>
                  <a:gd name="T25" fmla="*/ 1197 h 1701"/>
                  <a:gd name="T26" fmla="*/ 820 w 1337"/>
                  <a:gd name="T27" fmla="*/ 1442 h 1701"/>
                  <a:gd name="T28" fmla="*/ 738 w 1337"/>
                  <a:gd name="T29" fmla="*/ 1506 h 1701"/>
                  <a:gd name="T30" fmla="*/ 599 w 1337"/>
                  <a:gd name="T31" fmla="*/ 1506 h 1701"/>
                  <a:gd name="T32" fmla="*/ 516 w 1337"/>
                  <a:gd name="T33" fmla="*/ 1442 h 1701"/>
                  <a:gd name="T34" fmla="*/ 424 w 1337"/>
                  <a:gd name="T35" fmla="*/ 1197 h 1701"/>
                  <a:gd name="T36" fmla="*/ 332 w 1337"/>
                  <a:gd name="T37" fmla="*/ 1047 h 1701"/>
                  <a:gd name="T38" fmla="*/ 194 w 1337"/>
                  <a:gd name="T39" fmla="*/ 637 h 1701"/>
                  <a:gd name="T40" fmla="*/ 330 w 1337"/>
                  <a:gd name="T41" fmla="*/ 330 h 1701"/>
                  <a:gd name="T42" fmla="*/ 668 w 1337"/>
                  <a:gd name="T43" fmla="*/ 195 h 1701"/>
                  <a:gd name="T44" fmla="*/ 1006 w 1337"/>
                  <a:gd name="T45" fmla="*/ 330 h 1701"/>
                  <a:gd name="T46" fmla="*/ 1142 w 1337"/>
                  <a:gd name="T47" fmla="*/ 637 h 1701"/>
                  <a:gd name="T48" fmla="*/ 1005 w 1337"/>
                  <a:gd name="T49" fmla="*/ 1047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7" h="1701">
                    <a:moveTo>
                      <a:pt x="668" y="0"/>
                    </a:moveTo>
                    <a:cubicBezTo>
                      <a:pt x="299" y="0"/>
                      <a:pt x="0" y="293"/>
                      <a:pt x="0" y="637"/>
                    </a:cubicBezTo>
                    <a:cubicBezTo>
                      <a:pt x="0" y="981"/>
                      <a:pt x="142" y="1087"/>
                      <a:pt x="253" y="1290"/>
                    </a:cubicBezTo>
                    <a:cubicBezTo>
                      <a:pt x="321" y="1417"/>
                      <a:pt x="342" y="1545"/>
                      <a:pt x="348" y="1623"/>
                    </a:cubicBezTo>
                    <a:cubicBezTo>
                      <a:pt x="352" y="1667"/>
                      <a:pt x="388" y="1701"/>
                      <a:pt x="432" y="1701"/>
                    </a:cubicBezTo>
                    <a:cubicBezTo>
                      <a:pt x="668" y="1701"/>
                      <a:pt x="668" y="1701"/>
                      <a:pt x="668" y="1701"/>
                    </a:cubicBezTo>
                    <a:cubicBezTo>
                      <a:pt x="904" y="1701"/>
                      <a:pt x="904" y="1701"/>
                      <a:pt x="904" y="1701"/>
                    </a:cubicBezTo>
                    <a:cubicBezTo>
                      <a:pt x="948" y="1701"/>
                      <a:pt x="985" y="1667"/>
                      <a:pt x="988" y="1623"/>
                    </a:cubicBezTo>
                    <a:cubicBezTo>
                      <a:pt x="994" y="1545"/>
                      <a:pt x="1015" y="1417"/>
                      <a:pt x="1084" y="1290"/>
                    </a:cubicBezTo>
                    <a:cubicBezTo>
                      <a:pt x="1194" y="1087"/>
                      <a:pt x="1337" y="981"/>
                      <a:pt x="1337" y="637"/>
                    </a:cubicBezTo>
                    <a:cubicBezTo>
                      <a:pt x="1337" y="293"/>
                      <a:pt x="1037" y="0"/>
                      <a:pt x="668" y="0"/>
                    </a:cubicBezTo>
                    <a:close/>
                    <a:moveTo>
                      <a:pt x="1005" y="1047"/>
                    </a:moveTo>
                    <a:cubicBezTo>
                      <a:pt x="976" y="1091"/>
                      <a:pt x="943" y="1141"/>
                      <a:pt x="912" y="1197"/>
                    </a:cubicBezTo>
                    <a:cubicBezTo>
                      <a:pt x="866" y="1282"/>
                      <a:pt x="838" y="1366"/>
                      <a:pt x="820" y="1442"/>
                    </a:cubicBezTo>
                    <a:cubicBezTo>
                      <a:pt x="811" y="1480"/>
                      <a:pt x="777" y="1506"/>
                      <a:pt x="738" y="1506"/>
                    </a:cubicBezTo>
                    <a:cubicBezTo>
                      <a:pt x="599" y="1506"/>
                      <a:pt x="599" y="1506"/>
                      <a:pt x="599" y="1506"/>
                    </a:cubicBezTo>
                    <a:cubicBezTo>
                      <a:pt x="559" y="1506"/>
                      <a:pt x="526" y="1480"/>
                      <a:pt x="516" y="1442"/>
                    </a:cubicBezTo>
                    <a:cubicBezTo>
                      <a:pt x="499" y="1366"/>
                      <a:pt x="470" y="1282"/>
                      <a:pt x="424" y="1197"/>
                    </a:cubicBezTo>
                    <a:cubicBezTo>
                      <a:pt x="393" y="1141"/>
                      <a:pt x="360" y="1091"/>
                      <a:pt x="332" y="1047"/>
                    </a:cubicBezTo>
                    <a:cubicBezTo>
                      <a:pt x="249" y="922"/>
                      <a:pt x="194" y="839"/>
                      <a:pt x="194" y="637"/>
                    </a:cubicBezTo>
                    <a:cubicBezTo>
                      <a:pt x="194" y="523"/>
                      <a:pt x="243" y="414"/>
                      <a:pt x="330" y="330"/>
                    </a:cubicBezTo>
                    <a:cubicBezTo>
                      <a:pt x="421" y="243"/>
                      <a:pt x="541" y="195"/>
                      <a:pt x="668" y="195"/>
                    </a:cubicBezTo>
                    <a:cubicBezTo>
                      <a:pt x="795" y="195"/>
                      <a:pt x="915" y="243"/>
                      <a:pt x="1006" y="330"/>
                    </a:cubicBezTo>
                    <a:cubicBezTo>
                      <a:pt x="1094" y="414"/>
                      <a:pt x="1142" y="523"/>
                      <a:pt x="1142" y="637"/>
                    </a:cubicBezTo>
                    <a:cubicBezTo>
                      <a:pt x="1142" y="839"/>
                      <a:pt x="1087" y="922"/>
                      <a:pt x="1005" y="1047"/>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5" name="Freeform 26"/>
              <p:cNvSpPr/>
              <p:nvPr/>
            </p:nvSpPr>
            <p:spPr bwMode="auto">
              <a:xfrm>
                <a:off x="4154210" y="3767727"/>
                <a:ext cx="832961" cy="186631"/>
              </a:xfrm>
              <a:custGeom>
                <a:avLst/>
                <a:gdLst>
                  <a:gd name="T0" fmla="*/ 565 w 636"/>
                  <a:gd name="T1" fmla="*/ 0 h 142"/>
                  <a:gd name="T2" fmla="*/ 71 w 636"/>
                  <a:gd name="T3" fmla="*/ 0 h 142"/>
                  <a:gd name="T4" fmla="*/ 0 w 636"/>
                  <a:gd name="T5" fmla="*/ 71 h 142"/>
                  <a:gd name="T6" fmla="*/ 71 w 636"/>
                  <a:gd name="T7" fmla="*/ 142 h 142"/>
                  <a:gd name="T8" fmla="*/ 565 w 636"/>
                  <a:gd name="T9" fmla="*/ 142 h 142"/>
                  <a:gd name="T10" fmla="*/ 636 w 636"/>
                  <a:gd name="T11" fmla="*/ 71 h 142"/>
                  <a:gd name="T12" fmla="*/ 565 w 63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636" h="142">
                    <a:moveTo>
                      <a:pt x="565" y="0"/>
                    </a:moveTo>
                    <a:cubicBezTo>
                      <a:pt x="71" y="0"/>
                      <a:pt x="71" y="0"/>
                      <a:pt x="71" y="0"/>
                    </a:cubicBezTo>
                    <a:cubicBezTo>
                      <a:pt x="32" y="0"/>
                      <a:pt x="0" y="32"/>
                      <a:pt x="0" y="71"/>
                    </a:cubicBezTo>
                    <a:cubicBezTo>
                      <a:pt x="0" y="110"/>
                      <a:pt x="32" y="142"/>
                      <a:pt x="71" y="142"/>
                    </a:cubicBezTo>
                    <a:cubicBezTo>
                      <a:pt x="565" y="142"/>
                      <a:pt x="565" y="142"/>
                      <a:pt x="565" y="142"/>
                    </a:cubicBezTo>
                    <a:cubicBezTo>
                      <a:pt x="604" y="142"/>
                      <a:pt x="636" y="110"/>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6" name="Freeform 27"/>
              <p:cNvSpPr/>
              <p:nvPr/>
            </p:nvSpPr>
            <p:spPr bwMode="auto">
              <a:xfrm>
                <a:off x="4154210" y="3997577"/>
                <a:ext cx="832961" cy="187940"/>
              </a:xfrm>
              <a:custGeom>
                <a:avLst/>
                <a:gdLst>
                  <a:gd name="T0" fmla="*/ 565 w 636"/>
                  <a:gd name="T1" fmla="*/ 0 h 143"/>
                  <a:gd name="T2" fmla="*/ 71 w 636"/>
                  <a:gd name="T3" fmla="*/ 0 h 143"/>
                  <a:gd name="T4" fmla="*/ 0 w 636"/>
                  <a:gd name="T5" fmla="*/ 71 h 143"/>
                  <a:gd name="T6" fmla="*/ 71 w 636"/>
                  <a:gd name="T7" fmla="*/ 143 h 143"/>
                  <a:gd name="T8" fmla="*/ 565 w 636"/>
                  <a:gd name="T9" fmla="*/ 143 h 143"/>
                  <a:gd name="T10" fmla="*/ 636 w 636"/>
                  <a:gd name="T11" fmla="*/ 71 h 143"/>
                  <a:gd name="T12" fmla="*/ 565 w 636"/>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636" h="143">
                    <a:moveTo>
                      <a:pt x="565" y="0"/>
                    </a:moveTo>
                    <a:cubicBezTo>
                      <a:pt x="71" y="0"/>
                      <a:pt x="71" y="0"/>
                      <a:pt x="71" y="0"/>
                    </a:cubicBezTo>
                    <a:cubicBezTo>
                      <a:pt x="32" y="0"/>
                      <a:pt x="0" y="32"/>
                      <a:pt x="0" y="71"/>
                    </a:cubicBezTo>
                    <a:cubicBezTo>
                      <a:pt x="0" y="111"/>
                      <a:pt x="32" y="143"/>
                      <a:pt x="71" y="143"/>
                    </a:cubicBezTo>
                    <a:cubicBezTo>
                      <a:pt x="565" y="143"/>
                      <a:pt x="565" y="143"/>
                      <a:pt x="565" y="143"/>
                    </a:cubicBezTo>
                    <a:cubicBezTo>
                      <a:pt x="604" y="143"/>
                      <a:pt x="636" y="111"/>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7" name="Freeform 28"/>
              <p:cNvSpPr/>
              <p:nvPr/>
            </p:nvSpPr>
            <p:spPr bwMode="auto">
              <a:xfrm>
                <a:off x="4286488" y="4227428"/>
                <a:ext cx="569714" cy="187940"/>
              </a:xfrm>
              <a:custGeom>
                <a:avLst/>
                <a:gdLst>
                  <a:gd name="T0" fmla="*/ 363 w 435"/>
                  <a:gd name="T1" fmla="*/ 0 h 143"/>
                  <a:gd name="T2" fmla="*/ 71 w 435"/>
                  <a:gd name="T3" fmla="*/ 0 h 143"/>
                  <a:gd name="T4" fmla="*/ 0 w 435"/>
                  <a:gd name="T5" fmla="*/ 71 h 143"/>
                  <a:gd name="T6" fmla="*/ 71 w 435"/>
                  <a:gd name="T7" fmla="*/ 143 h 143"/>
                  <a:gd name="T8" fmla="*/ 363 w 435"/>
                  <a:gd name="T9" fmla="*/ 143 h 143"/>
                  <a:gd name="T10" fmla="*/ 435 w 435"/>
                  <a:gd name="T11" fmla="*/ 71 h 143"/>
                  <a:gd name="T12" fmla="*/ 363 w 435"/>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435" h="143">
                    <a:moveTo>
                      <a:pt x="363" y="0"/>
                    </a:moveTo>
                    <a:cubicBezTo>
                      <a:pt x="71" y="0"/>
                      <a:pt x="71" y="0"/>
                      <a:pt x="71" y="0"/>
                    </a:cubicBezTo>
                    <a:cubicBezTo>
                      <a:pt x="32" y="0"/>
                      <a:pt x="0" y="32"/>
                      <a:pt x="0" y="71"/>
                    </a:cubicBezTo>
                    <a:cubicBezTo>
                      <a:pt x="0" y="111"/>
                      <a:pt x="32" y="143"/>
                      <a:pt x="71" y="143"/>
                    </a:cubicBezTo>
                    <a:cubicBezTo>
                      <a:pt x="363" y="143"/>
                      <a:pt x="363" y="143"/>
                      <a:pt x="363" y="143"/>
                    </a:cubicBezTo>
                    <a:cubicBezTo>
                      <a:pt x="403" y="143"/>
                      <a:pt x="435" y="111"/>
                      <a:pt x="435" y="71"/>
                    </a:cubicBezTo>
                    <a:cubicBezTo>
                      <a:pt x="435" y="32"/>
                      <a:pt x="403" y="0"/>
                      <a:pt x="363"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grpSp>
      </p:grpSp>
      <p:sp>
        <p:nvSpPr>
          <p:cNvPr id="58" name="Freeform 29"/>
          <p:cNvSpPr>
            <a:spLocks noEditPoints="1"/>
          </p:cNvSpPr>
          <p:nvPr/>
        </p:nvSpPr>
        <p:spPr bwMode="auto">
          <a:xfrm>
            <a:off x="7703409" y="2405548"/>
            <a:ext cx="323710" cy="335934"/>
          </a:xfrm>
          <a:custGeom>
            <a:avLst/>
            <a:gdLst>
              <a:gd name="T0" fmla="*/ 132 w 278"/>
              <a:gd name="T1" fmla="*/ 287 h 288"/>
              <a:gd name="T2" fmla="*/ 146 w 278"/>
              <a:gd name="T3" fmla="*/ 287 h 288"/>
              <a:gd name="T4" fmla="*/ 159 w 278"/>
              <a:gd name="T5" fmla="*/ 242 h 288"/>
              <a:gd name="T6" fmla="*/ 177 w 278"/>
              <a:gd name="T7" fmla="*/ 234 h 288"/>
              <a:gd name="T8" fmla="*/ 213 w 278"/>
              <a:gd name="T9" fmla="*/ 264 h 288"/>
              <a:gd name="T10" fmla="*/ 229 w 278"/>
              <a:gd name="T11" fmla="*/ 256 h 288"/>
              <a:gd name="T12" fmla="*/ 213 w 278"/>
              <a:gd name="T13" fmla="*/ 211 h 288"/>
              <a:gd name="T14" fmla="*/ 222 w 278"/>
              <a:gd name="T15" fmla="*/ 195 h 288"/>
              <a:gd name="T16" fmla="*/ 269 w 278"/>
              <a:gd name="T17" fmla="*/ 198 h 288"/>
              <a:gd name="T18" fmla="*/ 278 w 278"/>
              <a:gd name="T19" fmla="*/ 181 h 288"/>
              <a:gd name="T20" fmla="*/ 239 w 278"/>
              <a:gd name="T21" fmla="*/ 155 h 288"/>
              <a:gd name="T22" fmla="*/ 237 w 278"/>
              <a:gd name="T23" fmla="*/ 136 h 288"/>
              <a:gd name="T24" fmla="*/ 276 w 278"/>
              <a:gd name="T25" fmla="*/ 111 h 288"/>
              <a:gd name="T26" fmla="*/ 274 w 278"/>
              <a:gd name="T27" fmla="*/ 93 h 288"/>
              <a:gd name="T28" fmla="*/ 226 w 278"/>
              <a:gd name="T29" fmla="*/ 95 h 288"/>
              <a:gd name="T30" fmla="*/ 213 w 278"/>
              <a:gd name="T31" fmla="*/ 80 h 288"/>
              <a:gd name="T32" fmla="*/ 231 w 278"/>
              <a:gd name="T33" fmla="*/ 37 h 288"/>
              <a:gd name="T34" fmla="*/ 218 w 278"/>
              <a:gd name="T35" fmla="*/ 24 h 288"/>
              <a:gd name="T36" fmla="*/ 181 w 278"/>
              <a:gd name="T37" fmla="*/ 53 h 288"/>
              <a:gd name="T38" fmla="*/ 162 w 278"/>
              <a:gd name="T39" fmla="*/ 49 h 288"/>
              <a:gd name="T40" fmla="*/ 150 w 278"/>
              <a:gd name="T41" fmla="*/ 3 h 288"/>
              <a:gd name="T42" fmla="*/ 132 w 278"/>
              <a:gd name="T43" fmla="*/ 0 h 288"/>
              <a:gd name="T44" fmla="*/ 119 w 278"/>
              <a:gd name="T45" fmla="*/ 46 h 288"/>
              <a:gd name="T46" fmla="*/ 102 w 278"/>
              <a:gd name="T47" fmla="*/ 53 h 288"/>
              <a:gd name="T48" fmla="*/ 65 w 278"/>
              <a:gd name="T49" fmla="*/ 24 h 288"/>
              <a:gd name="T50" fmla="*/ 49 w 278"/>
              <a:gd name="T51" fmla="*/ 32 h 288"/>
              <a:gd name="T52" fmla="*/ 65 w 278"/>
              <a:gd name="T53" fmla="*/ 76 h 288"/>
              <a:gd name="T54" fmla="*/ 56 w 278"/>
              <a:gd name="T55" fmla="*/ 93 h 288"/>
              <a:gd name="T56" fmla="*/ 9 w 278"/>
              <a:gd name="T57" fmla="*/ 90 h 288"/>
              <a:gd name="T58" fmla="*/ 0 w 278"/>
              <a:gd name="T59" fmla="*/ 106 h 288"/>
              <a:gd name="T60" fmla="*/ 40 w 278"/>
              <a:gd name="T61" fmla="*/ 132 h 288"/>
              <a:gd name="T62" fmla="*/ 42 w 278"/>
              <a:gd name="T63" fmla="*/ 151 h 288"/>
              <a:gd name="T64" fmla="*/ 2 w 278"/>
              <a:gd name="T65" fmla="*/ 177 h 288"/>
              <a:gd name="T66" fmla="*/ 5 w 278"/>
              <a:gd name="T67" fmla="*/ 195 h 288"/>
              <a:gd name="T68" fmla="*/ 52 w 278"/>
              <a:gd name="T69" fmla="*/ 193 h 288"/>
              <a:gd name="T70" fmla="*/ 65 w 278"/>
              <a:gd name="T71" fmla="*/ 207 h 288"/>
              <a:gd name="T72" fmla="*/ 48 w 278"/>
              <a:gd name="T73" fmla="*/ 251 h 288"/>
              <a:gd name="T74" fmla="*/ 60 w 278"/>
              <a:gd name="T75" fmla="*/ 264 h 288"/>
              <a:gd name="T76" fmla="*/ 98 w 278"/>
              <a:gd name="T77" fmla="*/ 235 h 288"/>
              <a:gd name="T78" fmla="*/ 116 w 278"/>
              <a:gd name="T79" fmla="*/ 239 h 288"/>
              <a:gd name="T80" fmla="*/ 128 w 278"/>
              <a:gd name="T81" fmla="*/ 284 h 288"/>
              <a:gd name="T82" fmla="*/ 139 w 278"/>
              <a:gd name="T83" fmla="*/ 75 h 288"/>
              <a:gd name="T84" fmla="*/ 139 w 278"/>
              <a:gd name="T85" fmla="*/ 2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8" h="288">
                <a:moveTo>
                  <a:pt x="128" y="284"/>
                </a:moveTo>
                <a:cubicBezTo>
                  <a:pt x="129" y="286"/>
                  <a:pt x="130" y="287"/>
                  <a:pt x="132" y="287"/>
                </a:cubicBezTo>
                <a:cubicBezTo>
                  <a:pt x="134" y="288"/>
                  <a:pt x="137" y="288"/>
                  <a:pt x="139" y="288"/>
                </a:cubicBezTo>
                <a:cubicBezTo>
                  <a:pt x="142" y="288"/>
                  <a:pt x="144" y="288"/>
                  <a:pt x="146" y="287"/>
                </a:cubicBezTo>
                <a:cubicBezTo>
                  <a:pt x="148" y="287"/>
                  <a:pt x="150" y="286"/>
                  <a:pt x="150" y="284"/>
                </a:cubicBezTo>
                <a:cubicBezTo>
                  <a:pt x="159" y="242"/>
                  <a:pt x="159" y="242"/>
                  <a:pt x="159" y="242"/>
                </a:cubicBezTo>
                <a:cubicBezTo>
                  <a:pt x="159" y="240"/>
                  <a:pt x="160" y="239"/>
                  <a:pt x="162" y="239"/>
                </a:cubicBezTo>
                <a:cubicBezTo>
                  <a:pt x="167" y="238"/>
                  <a:pt x="172" y="236"/>
                  <a:pt x="177" y="234"/>
                </a:cubicBezTo>
                <a:cubicBezTo>
                  <a:pt x="178" y="234"/>
                  <a:pt x="180" y="234"/>
                  <a:pt x="181" y="235"/>
                </a:cubicBezTo>
                <a:cubicBezTo>
                  <a:pt x="213" y="264"/>
                  <a:pt x="213" y="264"/>
                  <a:pt x="213" y="264"/>
                </a:cubicBezTo>
                <a:cubicBezTo>
                  <a:pt x="214" y="265"/>
                  <a:pt x="216" y="265"/>
                  <a:pt x="218" y="264"/>
                </a:cubicBezTo>
                <a:cubicBezTo>
                  <a:pt x="222" y="262"/>
                  <a:pt x="226" y="259"/>
                  <a:pt x="229" y="256"/>
                </a:cubicBezTo>
                <a:cubicBezTo>
                  <a:pt x="231" y="255"/>
                  <a:pt x="231" y="253"/>
                  <a:pt x="231" y="251"/>
                </a:cubicBezTo>
                <a:cubicBezTo>
                  <a:pt x="213" y="211"/>
                  <a:pt x="213" y="211"/>
                  <a:pt x="213" y="211"/>
                </a:cubicBezTo>
                <a:cubicBezTo>
                  <a:pt x="212" y="210"/>
                  <a:pt x="212" y="208"/>
                  <a:pt x="213" y="207"/>
                </a:cubicBezTo>
                <a:cubicBezTo>
                  <a:pt x="217" y="203"/>
                  <a:pt x="220" y="199"/>
                  <a:pt x="222" y="195"/>
                </a:cubicBezTo>
                <a:cubicBezTo>
                  <a:pt x="223" y="194"/>
                  <a:pt x="225" y="193"/>
                  <a:pt x="226" y="193"/>
                </a:cubicBezTo>
                <a:cubicBezTo>
                  <a:pt x="269" y="198"/>
                  <a:pt x="269" y="198"/>
                  <a:pt x="269" y="198"/>
                </a:cubicBezTo>
                <a:cubicBezTo>
                  <a:pt x="271" y="198"/>
                  <a:pt x="273" y="197"/>
                  <a:pt x="273" y="195"/>
                </a:cubicBezTo>
                <a:cubicBezTo>
                  <a:pt x="278" y="181"/>
                  <a:pt x="278" y="181"/>
                  <a:pt x="278" y="181"/>
                </a:cubicBezTo>
                <a:cubicBezTo>
                  <a:pt x="278" y="180"/>
                  <a:pt x="278" y="178"/>
                  <a:pt x="276" y="177"/>
                </a:cubicBezTo>
                <a:cubicBezTo>
                  <a:pt x="239" y="155"/>
                  <a:pt x="239" y="155"/>
                  <a:pt x="239" y="155"/>
                </a:cubicBezTo>
                <a:cubicBezTo>
                  <a:pt x="237" y="154"/>
                  <a:pt x="236" y="153"/>
                  <a:pt x="237" y="151"/>
                </a:cubicBezTo>
                <a:cubicBezTo>
                  <a:pt x="237" y="146"/>
                  <a:pt x="237" y="141"/>
                  <a:pt x="237" y="136"/>
                </a:cubicBezTo>
                <a:cubicBezTo>
                  <a:pt x="236" y="135"/>
                  <a:pt x="237" y="133"/>
                  <a:pt x="239" y="132"/>
                </a:cubicBezTo>
                <a:cubicBezTo>
                  <a:pt x="276" y="111"/>
                  <a:pt x="276" y="111"/>
                  <a:pt x="276" y="111"/>
                </a:cubicBezTo>
                <a:cubicBezTo>
                  <a:pt x="278" y="110"/>
                  <a:pt x="278" y="108"/>
                  <a:pt x="278" y="106"/>
                </a:cubicBezTo>
                <a:cubicBezTo>
                  <a:pt x="277" y="102"/>
                  <a:pt x="275" y="97"/>
                  <a:pt x="274" y="93"/>
                </a:cubicBezTo>
                <a:cubicBezTo>
                  <a:pt x="273" y="91"/>
                  <a:pt x="271" y="90"/>
                  <a:pt x="269" y="90"/>
                </a:cubicBezTo>
                <a:cubicBezTo>
                  <a:pt x="226" y="95"/>
                  <a:pt x="226" y="95"/>
                  <a:pt x="226" y="95"/>
                </a:cubicBezTo>
                <a:cubicBezTo>
                  <a:pt x="225" y="95"/>
                  <a:pt x="223" y="94"/>
                  <a:pt x="223" y="93"/>
                </a:cubicBezTo>
                <a:cubicBezTo>
                  <a:pt x="220" y="88"/>
                  <a:pt x="217" y="84"/>
                  <a:pt x="213" y="80"/>
                </a:cubicBezTo>
                <a:cubicBezTo>
                  <a:pt x="213" y="79"/>
                  <a:pt x="212" y="78"/>
                  <a:pt x="213" y="76"/>
                </a:cubicBezTo>
                <a:cubicBezTo>
                  <a:pt x="231" y="37"/>
                  <a:pt x="231" y="37"/>
                  <a:pt x="231" y="37"/>
                </a:cubicBezTo>
                <a:cubicBezTo>
                  <a:pt x="231" y="35"/>
                  <a:pt x="231" y="33"/>
                  <a:pt x="229" y="32"/>
                </a:cubicBezTo>
                <a:cubicBezTo>
                  <a:pt x="218" y="24"/>
                  <a:pt x="218" y="24"/>
                  <a:pt x="218" y="24"/>
                </a:cubicBezTo>
                <a:cubicBezTo>
                  <a:pt x="216" y="22"/>
                  <a:pt x="214" y="23"/>
                  <a:pt x="213" y="24"/>
                </a:cubicBezTo>
                <a:cubicBezTo>
                  <a:pt x="181" y="53"/>
                  <a:pt x="181" y="53"/>
                  <a:pt x="181" y="53"/>
                </a:cubicBezTo>
                <a:cubicBezTo>
                  <a:pt x="180" y="54"/>
                  <a:pt x="178" y="54"/>
                  <a:pt x="177" y="53"/>
                </a:cubicBezTo>
                <a:cubicBezTo>
                  <a:pt x="172" y="52"/>
                  <a:pt x="167" y="50"/>
                  <a:pt x="162" y="49"/>
                </a:cubicBezTo>
                <a:cubicBezTo>
                  <a:pt x="160" y="48"/>
                  <a:pt x="159" y="47"/>
                  <a:pt x="159" y="46"/>
                </a:cubicBezTo>
                <a:cubicBezTo>
                  <a:pt x="150" y="3"/>
                  <a:pt x="150" y="3"/>
                  <a:pt x="150" y="3"/>
                </a:cubicBezTo>
                <a:cubicBezTo>
                  <a:pt x="150" y="2"/>
                  <a:pt x="148" y="0"/>
                  <a:pt x="146" y="0"/>
                </a:cubicBezTo>
                <a:cubicBezTo>
                  <a:pt x="132" y="0"/>
                  <a:pt x="132" y="0"/>
                  <a:pt x="132" y="0"/>
                </a:cubicBezTo>
                <a:cubicBezTo>
                  <a:pt x="130" y="0"/>
                  <a:pt x="129" y="2"/>
                  <a:pt x="128" y="3"/>
                </a:cubicBezTo>
                <a:cubicBezTo>
                  <a:pt x="119" y="46"/>
                  <a:pt x="119" y="46"/>
                  <a:pt x="119" y="46"/>
                </a:cubicBezTo>
                <a:cubicBezTo>
                  <a:pt x="119" y="47"/>
                  <a:pt x="118" y="48"/>
                  <a:pt x="116" y="49"/>
                </a:cubicBezTo>
                <a:cubicBezTo>
                  <a:pt x="111" y="50"/>
                  <a:pt x="106" y="52"/>
                  <a:pt x="102" y="53"/>
                </a:cubicBezTo>
                <a:cubicBezTo>
                  <a:pt x="100" y="54"/>
                  <a:pt x="99" y="54"/>
                  <a:pt x="98" y="53"/>
                </a:cubicBezTo>
                <a:cubicBezTo>
                  <a:pt x="65" y="24"/>
                  <a:pt x="65" y="24"/>
                  <a:pt x="65" y="24"/>
                </a:cubicBezTo>
                <a:cubicBezTo>
                  <a:pt x="64" y="23"/>
                  <a:pt x="62" y="22"/>
                  <a:pt x="60" y="23"/>
                </a:cubicBezTo>
                <a:cubicBezTo>
                  <a:pt x="56" y="26"/>
                  <a:pt x="53" y="29"/>
                  <a:pt x="49" y="32"/>
                </a:cubicBezTo>
                <a:cubicBezTo>
                  <a:pt x="47" y="33"/>
                  <a:pt x="47" y="35"/>
                  <a:pt x="48" y="37"/>
                </a:cubicBezTo>
                <a:cubicBezTo>
                  <a:pt x="65" y="76"/>
                  <a:pt x="65" y="76"/>
                  <a:pt x="65" y="76"/>
                </a:cubicBezTo>
                <a:cubicBezTo>
                  <a:pt x="66" y="78"/>
                  <a:pt x="66" y="79"/>
                  <a:pt x="65" y="80"/>
                </a:cubicBezTo>
                <a:cubicBezTo>
                  <a:pt x="61" y="84"/>
                  <a:pt x="58" y="88"/>
                  <a:pt x="56" y="93"/>
                </a:cubicBezTo>
                <a:cubicBezTo>
                  <a:pt x="55" y="94"/>
                  <a:pt x="53" y="95"/>
                  <a:pt x="52" y="95"/>
                </a:cubicBezTo>
                <a:cubicBezTo>
                  <a:pt x="9" y="90"/>
                  <a:pt x="9" y="90"/>
                  <a:pt x="9" y="90"/>
                </a:cubicBezTo>
                <a:cubicBezTo>
                  <a:pt x="7" y="90"/>
                  <a:pt x="5" y="91"/>
                  <a:pt x="5" y="93"/>
                </a:cubicBezTo>
                <a:cubicBezTo>
                  <a:pt x="3" y="97"/>
                  <a:pt x="1" y="102"/>
                  <a:pt x="0" y="106"/>
                </a:cubicBezTo>
                <a:cubicBezTo>
                  <a:pt x="0" y="108"/>
                  <a:pt x="1" y="110"/>
                  <a:pt x="2" y="111"/>
                </a:cubicBezTo>
                <a:cubicBezTo>
                  <a:pt x="40" y="132"/>
                  <a:pt x="40" y="132"/>
                  <a:pt x="40" y="132"/>
                </a:cubicBezTo>
                <a:cubicBezTo>
                  <a:pt x="41" y="133"/>
                  <a:pt x="42" y="135"/>
                  <a:pt x="42" y="136"/>
                </a:cubicBezTo>
                <a:cubicBezTo>
                  <a:pt x="41" y="141"/>
                  <a:pt x="41" y="146"/>
                  <a:pt x="42" y="151"/>
                </a:cubicBezTo>
                <a:cubicBezTo>
                  <a:pt x="42" y="153"/>
                  <a:pt x="41" y="154"/>
                  <a:pt x="40" y="155"/>
                </a:cubicBezTo>
                <a:cubicBezTo>
                  <a:pt x="2" y="177"/>
                  <a:pt x="2" y="177"/>
                  <a:pt x="2" y="177"/>
                </a:cubicBezTo>
                <a:cubicBezTo>
                  <a:pt x="1" y="178"/>
                  <a:pt x="0" y="180"/>
                  <a:pt x="0" y="181"/>
                </a:cubicBezTo>
                <a:cubicBezTo>
                  <a:pt x="1" y="186"/>
                  <a:pt x="3" y="191"/>
                  <a:pt x="5" y="195"/>
                </a:cubicBezTo>
                <a:cubicBezTo>
                  <a:pt x="5" y="197"/>
                  <a:pt x="7" y="198"/>
                  <a:pt x="9" y="198"/>
                </a:cubicBezTo>
                <a:cubicBezTo>
                  <a:pt x="52" y="193"/>
                  <a:pt x="52" y="193"/>
                  <a:pt x="52" y="193"/>
                </a:cubicBezTo>
                <a:cubicBezTo>
                  <a:pt x="53" y="193"/>
                  <a:pt x="55" y="194"/>
                  <a:pt x="56" y="195"/>
                </a:cubicBezTo>
                <a:cubicBezTo>
                  <a:pt x="58" y="199"/>
                  <a:pt x="61" y="203"/>
                  <a:pt x="65" y="207"/>
                </a:cubicBezTo>
                <a:cubicBezTo>
                  <a:pt x="66" y="208"/>
                  <a:pt x="66" y="210"/>
                  <a:pt x="65" y="211"/>
                </a:cubicBezTo>
                <a:cubicBezTo>
                  <a:pt x="48" y="251"/>
                  <a:pt x="48" y="251"/>
                  <a:pt x="48" y="251"/>
                </a:cubicBezTo>
                <a:cubicBezTo>
                  <a:pt x="47" y="253"/>
                  <a:pt x="47" y="255"/>
                  <a:pt x="49" y="256"/>
                </a:cubicBezTo>
                <a:cubicBezTo>
                  <a:pt x="53" y="259"/>
                  <a:pt x="56" y="262"/>
                  <a:pt x="60" y="264"/>
                </a:cubicBezTo>
                <a:cubicBezTo>
                  <a:pt x="62" y="265"/>
                  <a:pt x="64" y="265"/>
                  <a:pt x="65" y="264"/>
                </a:cubicBezTo>
                <a:cubicBezTo>
                  <a:pt x="98" y="235"/>
                  <a:pt x="98" y="235"/>
                  <a:pt x="98" y="235"/>
                </a:cubicBezTo>
                <a:cubicBezTo>
                  <a:pt x="99" y="234"/>
                  <a:pt x="100" y="234"/>
                  <a:pt x="102" y="234"/>
                </a:cubicBezTo>
                <a:cubicBezTo>
                  <a:pt x="106" y="236"/>
                  <a:pt x="111" y="238"/>
                  <a:pt x="116" y="239"/>
                </a:cubicBezTo>
                <a:cubicBezTo>
                  <a:pt x="118" y="239"/>
                  <a:pt x="119" y="240"/>
                  <a:pt x="119" y="242"/>
                </a:cubicBezTo>
                <a:lnTo>
                  <a:pt x="128" y="284"/>
                </a:lnTo>
                <a:close/>
                <a:moveTo>
                  <a:pt x="70" y="144"/>
                </a:moveTo>
                <a:cubicBezTo>
                  <a:pt x="70" y="106"/>
                  <a:pt x="101" y="75"/>
                  <a:pt x="139" y="75"/>
                </a:cubicBezTo>
                <a:cubicBezTo>
                  <a:pt x="177" y="75"/>
                  <a:pt x="208" y="106"/>
                  <a:pt x="208" y="144"/>
                </a:cubicBezTo>
                <a:cubicBezTo>
                  <a:pt x="208" y="182"/>
                  <a:pt x="177" y="213"/>
                  <a:pt x="139" y="213"/>
                </a:cubicBezTo>
                <a:cubicBezTo>
                  <a:pt x="101" y="213"/>
                  <a:pt x="70" y="182"/>
                  <a:pt x="70" y="144"/>
                </a:cubicBezTo>
                <a:close/>
              </a:path>
            </a:pathLst>
          </a:custGeom>
          <a:solidFill>
            <a:srgbClr val="37B0E8"/>
          </a:solidFill>
          <a:ln>
            <a:noFill/>
          </a:ln>
        </p:spPr>
        <p:txBody>
          <a:bodyPr vert="horz" wrap="square" lIns="91440" tIns="45720" rIns="91440" bIns="45720" numCol="1" anchor="t" anchorCtr="0" compatLnSpc="1"/>
          <a:lstStyle/>
          <a:p>
            <a:endParaRPr lang="zh-CN" altLang="en-US"/>
          </a:p>
        </p:txBody>
      </p:sp>
      <p:sp>
        <p:nvSpPr>
          <p:cNvPr id="61" name="Text Box 38"/>
          <p:cNvSpPr txBox="1">
            <a:spLocks noChangeArrowheads="1"/>
          </p:cNvSpPr>
          <p:nvPr/>
        </p:nvSpPr>
        <p:spPr bwMode="auto">
          <a:xfrm>
            <a:off x="6378890" y="1230558"/>
            <a:ext cx="60452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200" dirty="0">
                <a:ln w="6350">
                  <a:noFill/>
                </a:ln>
                <a:solidFill>
                  <a:schemeClr val="tx1">
                    <a:lumMod val="65000"/>
                    <a:lumOff val="35000"/>
                  </a:schemeClr>
                </a:solidFill>
                <a:latin typeface="Impact" panose="020B0806030902050204" pitchFamily="34" charset="0"/>
                <a:ea typeface="微软雅黑" panose="020B0503020204020204" pitchFamily="34" charset="-122"/>
              </a:rPr>
              <a:t>0</a:t>
            </a:r>
            <a:r>
              <a:rPr lang="en-US" altLang="zh-CN" sz="3200" dirty="0">
                <a:ln w="6350">
                  <a:noFill/>
                </a:ln>
                <a:solidFill>
                  <a:schemeClr val="tx1">
                    <a:lumMod val="65000"/>
                    <a:lumOff val="35000"/>
                  </a:schemeClr>
                </a:solidFill>
                <a:latin typeface="Impact" panose="020B0806030902050204" pitchFamily="34" charset="0"/>
                <a:ea typeface="微软雅黑" panose="020B0503020204020204" pitchFamily="34" charset="-122"/>
              </a:rPr>
              <a:t>2</a:t>
            </a:r>
          </a:p>
        </p:txBody>
      </p:sp>
      <p:sp>
        <p:nvSpPr>
          <p:cNvPr id="63" name="矩形 62"/>
          <p:cNvSpPr/>
          <p:nvPr/>
        </p:nvSpPr>
        <p:spPr>
          <a:xfrm>
            <a:off x="7369626" y="1872375"/>
            <a:ext cx="1005403" cy="416974"/>
          </a:xfrm>
          <a:prstGeom prst="rect">
            <a:avLst/>
          </a:prstGeom>
        </p:spPr>
        <p:txBody>
          <a:bodyPr wrap="none">
            <a:spAutoFit/>
          </a:bodyPr>
          <a:lstStyle/>
          <a:p>
            <a:pPr algn="ctr">
              <a:lnSpc>
                <a:spcPct val="150000"/>
              </a:lnSpc>
            </a:pPr>
            <a:r>
              <a:rPr lang="zh-CN" altLang="en-US" sz="1600" b="1" dirty="0">
                <a:ln w="6350">
                  <a:noFill/>
                </a:ln>
                <a:solidFill>
                  <a:srgbClr val="37B0E8"/>
                </a:solidFill>
                <a:latin typeface="Impact" panose="020B0806030902050204" pitchFamily="34" charset="0"/>
                <a:ea typeface="微软雅黑" panose="020B0503020204020204" pitchFamily="34" charset="-122"/>
              </a:rPr>
              <a:t>主要创新</a:t>
            </a:r>
          </a:p>
        </p:txBody>
      </p:sp>
      <p:sp>
        <p:nvSpPr>
          <p:cNvPr id="64" name="Rectangle 66"/>
          <p:cNvSpPr>
            <a:spLocks noChangeArrowheads="1"/>
          </p:cNvSpPr>
          <p:nvPr/>
        </p:nvSpPr>
        <p:spPr bwMode="auto">
          <a:xfrm>
            <a:off x="1763395" y="2091690"/>
            <a:ext cx="44075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       如何设计有效隐喻且不会引起歧义，怎样的交互能方便用户操作，满足其特定的需求。</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268220" y="1052195"/>
            <a:ext cx="5931535" cy="2584450"/>
          </a:xfrm>
          <a:prstGeom prst="rect">
            <a:avLst/>
          </a:prstGeom>
          <a:noFill/>
        </p:spPr>
        <p:txBody>
          <a:bodyPr wrap="square" rtlCol="0">
            <a:spAutoFit/>
          </a:bodyPr>
          <a:lstStyle/>
          <a:p>
            <a:pPr marL="171450" indent="-171450" algn="l">
              <a:lnSpc>
                <a:spcPct val="150000"/>
              </a:lnSpc>
              <a:buClrTx/>
              <a:buSzTx/>
              <a:buFont typeface="Wingdings" panose="05000000000000000000" charset="0"/>
              <a:buChar char="Ø"/>
            </a:pPr>
            <a:r>
              <a:rPr lang="zh-CN" altLang="en-US" sz="1200" dirty="0">
                <a:solidFill>
                  <a:schemeClr val="bg1">
                    <a:lumMod val="50000"/>
                  </a:schemeClr>
                </a:solidFill>
                <a:latin typeface="Arial" panose="020B0604020202020204" pitchFamily="34" charset="0"/>
                <a:ea typeface="微软雅黑" panose="020B0503020204020204" pitchFamily="34" charset="-122"/>
              </a:rPr>
              <a:t>交互将依据现有的参考，从以下</a:t>
            </a:r>
            <a:r>
              <a:rPr lang="en-US" altLang="zh-CN" sz="1200" dirty="0">
                <a:solidFill>
                  <a:schemeClr val="bg1">
                    <a:lumMod val="50000"/>
                  </a:schemeClr>
                </a:solidFill>
                <a:latin typeface="Arial" panose="020B0604020202020204" pitchFamily="34" charset="0"/>
                <a:ea typeface="微软雅黑" panose="020B0503020204020204" pitchFamily="34" charset="-122"/>
              </a:rPr>
              <a:t>7</a:t>
            </a:r>
            <a:r>
              <a:rPr lang="zh-CN" altLang="en-US" sz="1200" dirty="0">
                <a:solidFill>
                  <a:schemeClr val="bg1">
                    <a:lumMod val="50000"/>
                  </a:schemeClr>
                </a:solidFill>
                <a:latin typeface="Arial" panose="020B0604020202020204" pitchFamily="34" charset="0"/>
                <a:ea typeface="微软雅黑" panose="020B0503020204020204" pitchFamily="34" charset="-122"/>
              </a:rPr>
              <a:t>各方面考虑：</a:t>
            </a:r>
          </a:p>
          <a:p>
            <a:pPr algn="l">
              <a:lnSpc>
                <a:spcPct val="150000"/>
              </a:lnSpc>
              <a:buClrTx/>
              <a:buSzTx/>
              <a:buFontTx/>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全景。观察总体模式及发展</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变焦。观察数据的一个较小子集</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过滤。基于检索词观察子集</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细节。交互式观察所选对象的值</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关联。观察关系并比较观测值</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历史。追踪行动和见解</a:t>
            </a: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提取。标记和捕获数据</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RPYS</a:t>
            </a:r>
            <a:endParaRPr lang="en-US" altLang="zh-CN" sz="1000" dirty="0">
              <a:ln w="6350">
                <a:noFill/>
              </a:ln>
              <a:solidFill>
                <a:schemeClr val="bg1"/>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pic>
        <p:nvPicPr>
          <p:cNvPr id="2" name="图片 1"/>
          <p:cNvPicPr/>
          <p:nvPr/>
        </p:nvPicPr>
        <p:blipFill>
          <a:blip r:embed="rId4"/>
          <a:stretch>
            <a:fillRect/>
          </a:stretch>
        </p:blipFill>
        <p:spPr>
          <a:xfrm>
            <a:off x="3060065" y="1224280"/>
            <a:ext cx="4401185" cy="2047875"/>
          </a:xfrm>
          <a:prstGeom prst="rect">
            <a:avLst/>
          </a:prstGeom>
          <a:noFill/>
          <a:ln w="9525">
            <a:noFill/>
          </a:ln>
        </p:spPr>
      </p:pic>
      <p:sp>
        <p:nvSpPr>
          <p:cNvPr id="4" name="文本框 3"/>
          <p:cNvSpPr txBox="1"/>
          <p:nvPr/>
        </p:nvSpPr>
        <p:spPr>
          <a:xfrm>
            <a:off x="2294890" y="3578860"/>
            <a:ext cx="5931535" cy="1198880"/>
          </a:xfrm>
          <a:prstGeom prst="rect">
            <a:avLst/>
          </a:prstGeom>
          <a:noFill/>
        </p:spPr>
        <p:txBody>
          <a:bodyPr wrap="square" rtlCol="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1990-2005年是VIS早期阶段（IEEE TVCG vispudata.org），与此图第一次最高峰相符，因此可视化领域的根源性文献锁定范围为1990-2005年，2005年以前共有6个峰值，分别为1963年、1967年、1977年、1984年、1987年、1999年，这些年中被引频次最高的文献即为候选根源文献。</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MULTI-RPYS</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294890" y="3578860"/>
            <a:ext cx="5931535" cy="92202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经典文献 = 发表十年以后还被引用说明其在十年后还有价值没被技术革命淘汰 + 在该领域某年发表所有文献的参考文献中占比较高，相对被引用率较突出，且连续三年及以上都较突出。</a:t>
            </a:r>
            <a:endParaRPr lang="en-US" altLang="zh-CN" sz="1200" dirty="0">
              <a:solidFill>
                <a:schemeClr val="bg1">
                  <a:lumMod val="50000"/>
                </a:schemeClr>
              </a:solidFill>
              <a:latin typeface="Arial" panose="020B0604020202020204" pitchFamily="34" charset="0"/>
              <a:ea typeface="微软雅黑" panose="020B0503020204020204" pitchFamily="34" charset="-122"/>
            </a:endParaRPr>
          </a:p>
        </p:txBody>
      </p:sp>
      <p:pic>
        <p:nvPicPr>
          <p:cNvPr id="101" name="图片 100"/>
          <p:cNvPicPr/>
          <p:nvPr/>
        </p:nvPicPr>
        <p:blipFill>
          <a:blip r:embed="rId4"/>
          <a:stretch>
            <a:fillRect/>
          </a:stretch>
        </p:blipFill>
        <p:spPr>
          <a:xfrm>
            <a:off x="2700020" y="1448435"/>
            <a:ext cx="4996180" cy="2022475"/>
          </a:xfrm>
          <a:prstGeom prst="rect">
            <a:avLst/>
          </a:prstGeom>
          <a:noFill/>
          <a:ln w="9525">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主路径分析</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268220" y="4010660"/>
            <a:ext cx="5931535" cy="64516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考虑了不引起视觉混乱且包含尽可能多文献的情况下，选择了分析可视化最重要的前200篇文献。根据节点度和被引次数（圆圈大小）选出可能根源性文章为红框标出。</a:t>
            </a:r>
          </a:p>
        </p:txBody>
      </p:sp>
      <p:pic>
        <p:nvPicPr>
          <p:cNvPr id="102" name="图片 101"/>
          <p:cNvPicPr/>
          <p:nvPr/>
        </p:nvPicPr>
        <p:blipFill>
          <a:blip r:embed="rId4"/>
          <a:stretch>
            <a:fillRect/>
          </a:stretch>
        </p:blipFill>
        <p:spPr>
          <a:xfrm>
            <a:off x="1979930" y="1136650"/>
            <a:ext cx="6433820" cy="2839085"/>
          </a:xfrm>
          <a:prstGeom prst="rect">
            <a:avLst/>
          </a:prstGeom>
          <a:noFill/>
          <a:ln w="9525">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主路径分析</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411730" y="4227195"/>
            <a:ext cx="5931535" cy="36830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将网络图进行主路径分析，得到</a:t>
            </a:r>
            <a:r>
              <a:rPr lang="en-US" altLang="zh-CN" sz="1200" dirty="0">
                <a:solidFill>
                  <a:schemeClr val="bg1">
                    <a:lumMod val="50000"/>
                  </a:schemeClr>
                </a:solidFill>
                <a:latin typeface="Arial" panose="020B0604020202020204" pitchFamily="34" charset="0"/>
                <a:ea typeface="微软雅黑" panose="020B0503020204020204" pitchFamily="34" charset="-122"/>
              </a:rPr>
              <a:t>6</a:t>
            </a:r>
            <a:r>
              <a:rPr lang="zh-CN" altLang="en-US" sz="1200" dirty="0">
                <a:solidFill>
                  <a:schemeClr val="bg1">
                    <a:lumMod val="50000"/>
                  </a:schemeClr>
                </a:solidFill>
                <a:latin typeface="Arial" panose="020B0604020202020204" pitchFamily="34" charset="0"/>
                <a:ea typeface="微软雅黑" panose="020B0503020204020204" pitchFamily="34" charset="-122"/>
              </a:rPr>
              <a:t>篇核心文献</a:t>
            </a:r>
          </a:p>
        </p:txBody>
      </p:sp>
      <p:pic>
        <p:nvPicPr>
          <p:cNvPr id="103" name="图片 102"/>
          <p:cNvPicPr/>
          <p:nvPr/>
        </p:nvPicPr>
        <p:blipFill>
          <a:blip r:embed="rId4"/>
          <a:stretch>
            <a:fillRect/>
          </a:stretch>
        </p:blipFill>
        <p:spPr>
          <a:xfrm>
            <a:off x="2339975" y="1151890"/>
            <a:ext cx="5532120" cy="2940685"/>
          </a:xfrm>
          <a:prstGeom prst="rect">
            <a:avLst/>
          </a:prstGeom>
          <a:noFill/>
          <a:ln w="9525">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主题分布</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sp>
        <p:nvSpPr>
          <p:cNvPr id="4" name="文本框 3"/>
          <p:cNvSpPr txBox="1"/>
          <p:nvPr/>
        </p:nvSpPr>
        <p:spPr>
          <a:xfrm>
            <a:off x="2411730" y="4227195"/>
            <a:ext cx="5931535" cy="36830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聚类后生成最小生成树，一个节点代表一篇文献，将主路径在主题树上标出。</a:t>
            </a:r>
          </a:p>
        </p:txBody>
      </p:sp>
      <p:pic>
        <p:nvPicPr>
          <p:cNvPr id="2" name="图片 1"/>
          <p:cNvPicPr>
            <a:picLocks noChangeAspect="1"/>
          </p:cNvPicPr>
          <p:nvPr/>
        </p:nvPicPr>
        <p:blipFill>
          <a:blip r:embed="rId4"/>
          <a:stretch>
            <a:fillRect/>
          </a:stretch>
        </p:blipFill>
        <p:spPr>
          <a:xfrm>
            <a:off x="2915920" y="1130300"/>
            <a:ext cx="4083685" cy="2905760"/>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43283"/>
            <a:ext cx="2665040" cy="322580"/>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预期成果</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3"/>
          <p:cNvSpPr/>
          <p:nvPr/>
        </p:nvSpPr>
        <p:spPr bwMode="auto">
          <a:xfrm>
            <a:off x="1788837" y="825183"/>
            <a:ext cx="382107" cy="396803"/>
          </a:xfrm>
          <a:custGeom>
            <a:avLst/>
            <a:gdLst>
              <a:gd name="T0" fmla="*/ 103646 w 51"/>
              <a:gd name="T1" fmla="*/ 0 h 53"/>
              <a:gd name="T2" fmla="*/ 0 w 51"/>
              <a:gd name="T3" fmla="*/ 109974 h 53"/>
              <a:gd name="T4" fmla="*/ 0 w 51"/>
              <a:gd name="T5" fmla="*/ 239355 h 53"/>
              <a:gd name="T6" fmla="*/ 103646 w 51"/>
              <a:gd name="T7" fmla="*/ 342860 h 53"/>
              <a:gd name="T8" fmla="*/ 226726 w 51"/>
              <a:gd name="T9" fmla="*/ 342860 h 53"/>
              <a:gd name="T10" fmla="*/ 330372 w 51"/>
              <a:gd name="T11" fmla="*/ 239355 h 53"/>
              <a:gd name="T12" fmla="*/ 330372 w 51"/>
              <a:gd name="T13" fmla="*/ 109974 h 53"/>
              <a:gd name="T14" fmla="*/ 226726 w 51"/>
              <a:gd name="T15" fmla="*/ 0 h 53"/>
              <a:gd name="T16" fmla="*/ 103646 w 51"/>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3">
                <a:moveTo>
                  <a:pt x="16" y="0"/>
                </a:moveTo>
                <a:cubicBezTo>
                  <a:pt x="7" y="0"/>
                  <a:pt x="0" y="8"/>
                  <a:pt x="0" y="17"/>
                </a:cubicBezTo>
                <a:cubicBezTo>
                  <a:pt x="0" y="37"/>
                  <a:pt x="0" y="37"/>
                  <a:pt x="0" y="37"/>
                </a:cubicBezTo>
                <a:cubicBezTo>
                  <a:pt x="0" y="46"/>
                  <a:pt x="7" y="53"/>
                  <a:pt x="16" y="53"/>
                </a:cubicBezTo>
                <a:cubicBezTo>
                  <a:pt x="35" y="53"/>
                  <a:pt x="35" y="53"/>
                  <a:pt x="35" y="53"/>
                </a:cubicBezTo>
                <a:cubicBezTo>
                  <a:pt x="44" y="53"/>
                  <a:pt x="51" y="46"/>
                  <a:pt x="51" y="37"/>
                </a:cubicBezTo>
                <a:cubicBezTo>
                  <a:pt x="51" y="17"/>
                  <a:pt x="51" y="17"/>
                  <a:pt x="51" y="17"/>
                </a:cubicBezTo>
                <a:cubicBezTo>
                  <a:pt x="51" y="8"/>
                  <a:pt x="44" y="0"/>
                  <a:pt x="35" y="0"/>
                </a:cubicBezTo>
                <a:lnTo>
                  <a:pt x="16" y="0"/>
                </a:lnTo>
                <a:close/>
              </a:path>
            </a:pathLst>
          </a:custGeom>
          <a:solidFill>
            <a:srgbClr val="005D9D"/>
          </a:solidFill>
          <a:ln>
            <a:noFill/>
          </a:ln>
        </p:spPr>
        <p:txBody>
          <a:bodyPr/>
          <a:lstStyle/>
          <a:p>
            <a:endParaRPr lang="zh-CN" altLang="en-US"/>
          </a:p>
        </p:txBody>
      </p:sp>
      <p:sp>
        <p:nvSpPr>
          <p:cNvPr id="18" name="Freeform 24"/>
          <p:cNvSpPr/>
          <p:nvPr/>
        </p:nvSpPr>
        <p:spPr bwMode="auto">
          <a:xfrm>
            <a:off x="1792511" y="4295771"/>
            <a:ext cx="382107" cy="440893"/>
          </a:xfrm>
          <a:custGeom>
            <a:avLst/>
            <a:gdLst>
              <a:gd name="T0" fmla="*/ 0 w 291"/>
              <a:gd name="T1" fmla="*/ 0 h 336"/>
              <a:gd name="T2" fmla="*/ 330372 w 291"/>
              <a:gd name="T3" fmla="*/ 0 h 336"/>
              <a:gd name="T4" fmla="*/ 162348 w 291"/>
              <a:gd name="T5" fmla="*/ 381460 h 336"/>
              <a:gd name="T6" fmla="*/ 0 w 291"/>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 h="336">
                <a:moveTo>
                  <a:pt x="0" y="0"/>
                </a:moveTo>
                <a:lnTo>
                  <a:pt x="291" y="0"/>
                </a:lnTo>
                <a:lnTo>
                  <a:pt x="143" y="336"/>
                </a:lnTo>
                <a:lnTo>
                  <a:pt x="0" y="0"/>
                </a:lnTo>
                <a:close/>
              </a:path>
            </a:pathLst>
          </a:custGeom>
          <a:solidFill>
            <a:srgbClr val="005D9D"/>
          </a:solidFill>
          <a:ln>
            <a:noFill/>
          </a:ln>
        </p:spPr>
        <p:txBody>
          <a:bodyPr/>
          <a:lstStyle/>
          <a:p>
            <a:endParaRPr lang="zh-CN" altLang="en-US"/>
          </a:p>
        </p:txBody>
      </p:sp>
      <p:sp>
        <p:nvSpPr>
          <p:cNvPr id="19" name="Freeform 25"/>
          <p:cNvSpPr/>
          <p:nvPr/>
        </p:nvSpPr>
        <p:spPr bwMode="auto">
          <a:xfrm>
            <a:off x="1935800" y="4684308"/>
            <a:ext cx="88179" cy="104711"/>
          </a:xfrm>
          <a:custGeom>
            <a:avLst/>
            <a:gdLst>
              <a:gd name="T0" fmla="*/ 38600 w 12"/>
              <a:gd name="T1" fmla="*/ 6487 h 14"/>
              <a:gd name="T2" fmla="*/ 0 w 12"/>
              <a:gd name="T3" fmla="*/ 0 h 14"/>
              <a:gd name="T4" fmla="*/ 38600 w 12"/>
              <a:gd name="T5" fmla="*/ 90824 h 14"/>
              <a:gd name="T6" fmla="*/ 77200 w 12"/>
              <a:gd name="T7" fmla="*/ 0 h 14"/>
              <a:gd name="T8" fmla="*/ 38600 w 12"/>
              <a:gd name="T9" fmla="*/ 6487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4">
                <a:moveTo>
                  <a:pt x="6" y="1"/>
                </a:moveTo>
                <a:cubicBezTo>
                  <a:pt x="4" y="1"/>
                  <a:pt x="2" y="0"/>
                  <a:pt x="0" y="0"/>
                </a:cubicBezTo>
                <a:cubicBezTo>
                  <a:pt x="6" y="14"/>
                  <a:pt x="6" y="14"/>
                  <a:pt x="6" y="14"/>
                </a:cubicBezTo>
                <a:cubicBezTo>
                  <a:pt x="12" y="0"/>
                  <a:pt x="12" y="0"/>
                  <a:pt x="12" y="0"/>
                </a:cubicBezTo>
                <a:cubicBezTo>
                  <a:pt x="10" y="1"/>
                  <a:pt x="8" y="1"/>
                  <a:pt x="6" y="1"/>
                </a:cubicBezTo>
                <a:close/>
              </a:path>
            </a:pathLst>
          </a:custGeom>
          <a:solidFill>
            <a:srgbClr val="13918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26"/>
          <p:cNvSpPr/>
          <p:nvPr/>
        </p:nvSpPr>
        <p:spPr bwMode="auto">
          <a:xfrm>
            <a:off x="2062558" y="1117274"/>
            <a:ext cx="112060" cy="3222190"/>
          </a:xfrm>
          <a:custGeom>
            <a:avLst/>
            <a:gdLst>
              <a:gd name="T0" fmla="*/ 45563 w 15"/>
              <a:gd name="T1" fmla="*/ 0 h 430"/>
              <a:gd name="T2" fmla="*/ 0 w 15"/>
              <a:gd name="T3" fmla="*/ 51791 h 430"/>
              <a:gd name="T4" fmla="*/ 0 w 15"/>
              <a:gd name="T5" fmla="*/ 2738433 h 430"/>
              <a:gd name="T6" fmla="*/ 45563 w 15"/>
              <a:gd name="T7" fmla="*/ 2783750 h 430"/>
              <a:gd name="T8" fmla="*/ 45563 w 15"/>
              <a:gd name="T9" fmla="*/ 2783750 h 430"/>
              <a:gd name="T10" fmla="*/ 97636 w 15"/>
              <a:gd name="T11" fmla="*/ 2738433 h 430"/>
              <a:gd name="T12" fmla="*/ 97636 w 15"/>
              <a:gd name="T13" fmla="*/ 51791 h 430"/>
              <a:gd name="T14" fmla="*/ 45563 w 15"/>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0">
                <a:moveTo>
                  <a:pt x="7" y="0"/>
                </a:moveTo>
                <a:cubicBezTo>
                  <a:pt x="3" y="0"/>
                  <a:pt x="0" y="4"/>
                  <a:pt x="0" y="8"/>
                </a:cubicBezTo>
                <a:cubicBezTo>
                  <a:pt x="0" y="423"/>
                  <a:pt x="0" y="423"/>
                  <a:pt x="0" y="423"/>
                </a:cubicBezTo>
                <a:cubicBezTo>
                  <a:pt x="0" y="427"/>
                  <a:pt x="3" y="430"/>
                  <a:pt x="7" y="430"/>
                </a:cubicBezTo>
                <a:cubicBezTo>
                  <a:pt x="7" y="430"/>
                  <a:pt x="7" y="430"/>
                  <a:pt x="7" y="430"/>
                </a:cubicBezTo>
                <a:cubicBezTo>
                  <a:pt x="11" y="430"/>
                  <a:pt x="15" y="427"/>
                  <a:pt x="15" y="423"/>
                </a:cubicBezTo>
                <a:cubicBezTo>
                  <a:pt x="15" y="8"/>
                  <a:pt x="15" y="8"/>
                  <a:pt x="15" y="8"/>
                </a:cubicBezTo>
                <a:cubicBezTo>
                  <a:pt x="15" y="4"/>
                  <a:pt x="11" y="0"/>
                  <a:pt x="7" y="0"/>
                </a:cubicBezTo>
                <a:close/>
              </a:path>
            </a:pathLst>
          </a:custGeom>
          <a:solidFill>
            <a:schemeClr val="bg1">
              <a:lumMod val="65000"/>
            </a:schemeClr>
          </a:solidFill>
          <a:ln>
            <a:noFill/>
          </a:ln>
        </p:spPr>
        <p:txBody>
          <a:bodyPr/>
          <a:lstStyle/>
          <a:p>
            <a:endParaRPr lang="zh-CN" altLang="en-US"/>
          </a:p>
        </p:txBody>
      </p:sp>
      <p:sp>
        <p:nvSpPr>
          <p:cNvPr id="21" name="Freeform 27"/>
          <p:cNvSpPr/>
          <p:nvPr/>
        </p:nvSpPr>
        <p:spPr bwMode="auto">
          <a:xfrm>
            <a:off x="1792511" y="1117274"/>
            <a:ext cx="113897" cy="3227702"/>
          </a:xfrm>
          <a:custGeom>
            <a:avLst/>
            <a:gdLst>
              <a:gd name="T0" fmla="*/ 45563 w 15"/>
              <a:gd name="T1" fmla="*/ 0 h 431"/>
              <a:gd name="T2" fmla="*/ 0 w 15"/>
              <a:gd name="T3" fmla="*/ 51776 h 431"/>
              <a:gd name="T4" fmla="*/ 0 w 15"/>
              <a:gd name="T5" fmla="*/ 2737650 h 431"/>
              <a:gd name="T6" fmla="*/ 45563 w 15"/>
              <a:gd name="T7" fmla="*/ 2789426 h 431"/>
              <a:gd name="T8" fmla="*/ 45563 w 15"/>
              <a:gd name="T9" fmla="*/ 2789426 h 431"/>
              <a:gd name="T10" fmla="*/ 97636 w 15"/>
              <a:gd name="T11" fmla="*/ 2737650 h 431"/>
              <a:gd name="T12" fmla="*/ 97636 w 15"/>
              <a:gd name="T13" fmla="*/ 51776 h 431"/>
              <a:gd name="T14" fmla="*/ 45563 w 15"/>
              <a:gd name="T15" fmla="*/ 0 h 4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1">
                <a:moveTo>
                  <a:pt x="7" y="0"/>
                </a:moveTo>
                <a:cubicBezTo>
                  <a:pt x="3" y="0"/>
                  <a:pt x="0" y="4"/>
                  <a:pt x="0" y="8"/>
                </a:cubicBezTo>
                <a:cubicBezTo>
                  <a:pt x="0" y="423"/>
                  <a:pt x="0" y="423"/>
                  <a:pt x="0" y="423"/>
                </a:cubicBezTo>
                <a:cubicBezTo>
                  <a:pt x="0" y="427"/>
                  <a:pt x="3" y="430"/>
                  <a:pt x="7" y="431"/>
                </a:cubicBezTo>
                <a:cubicBezTo>
                  <a:pt x="7" y="431"/>
                  <a:pt x="7" y="431"/>
                  <a:pt x="7" y="431"/>
                </a:cubicBezTo>
                <a:cubicBezTo>
                  <a:pt x="12" y="430"/>
                  <a:pt x="15" y="427"/>
                  <a:pt x="15" y="423"/>
                </a:cubicBezTo>
                <a:cubicBezTo>
                  <a:pt x="15" y="8"/>
                  <a:pt x="15" y="8"/>
                  <a:pt x="15" y="8"/>
                </a:cubicBezTo>
                <a:cubicBezTo>
                  <a:pt x="15" y="4"/>
                  <a:pt x="12" y="0"/>
                  <a:pt x="7" y="0"/>
                </a:cubicBezTo>
                <a:close/>
              </a:path>
            </a:pathLst>
          </a:custGeom>
          <a:solidFill>
            <a:schemeClr val="bg1">
              <a:lumMod val="65000"/>
            </a:schemeClr>
          </a:solidFill>
          <a:ln>
            <a:noFill/>
          </a:ln>
        </p:spPr>
        <p:txBody>
          <a:bodyPr/>
          <a:lstStyle/>
          <a:p>
            <a:endParaRPr lang="zh-CN" altLang="en-US"/>
          </a:p>
        </p:txBody>
      </p:sp>
      <p:sp>
        <p:nvSpPr>
          <p:cNvPr id="4" name="Freeform 28"/>
          <p:cNvSpPr/>
          <p:nvPr/>
        </p:nvSpPr>
        <p:spPr bwMode="auto">
          <a:xfrm>
            <a:off x="1897223" y="1117274"/>
            <a:ext cx="165335" cy="3222190"/>
          </a:xfrm>
          <a:custGeom>
            <a:avLst/>
            <a:gdLst>
              <a:gd name="T0" fmla="*/ 70957 w 22"/>
              <a:gd name="T1" fmla="*/ 0 h 430"/>
              <a:gd name="T2" fmla="*/ 0 w 22"/>
              <a:gd name="T3" fmla="*/ 51791 h 430"/>
              <a:gd name="T4" fmla="*/ 0 w 22"/>
              <a:gd name="T5" fmla="*/ 2738433 h 430"/>
              <a:gd name="T6" fmla="*/ 70957 w 22"/>
              <a:gd name="T7" fmla="*/ 2783750 h 430"/>
              <a:gd name="T8" fmla="*/ 70957 w 22"/>
              <a:gd name="T9" fmla="*/ 2783750 h 430"/>
              <a:gd name="T10" fmla="*/ 141913 w 22"/>
              <a:gd name="T11" fmla="*/ 2738433 h 430"/>
              <a:gd name="T12" fmla="*/ 141913 w 22"/>
              <a:gd name="T13" fmla="*/ 51791 h 430"/>
              <a:gd name="T14" fmla="*/ 70957 w 22"/>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 h="430">
                <a:moveTo>
                  <a:pt x="11" y="0"/>
                </a:moveTo>
                <a:cubicBezTo>
                  <a:pt x="5" y="0"/>
                  <a:pt x="0" y="4"/>
                  <a:pt x="0" y="8"/>
                </a:cubicBezTo>
                <a:cubicBezTo>
                  <a:pt x="0" y="423"/>
                  <a:pt x="0" y="423"/>
                  <a:pt x="0" y="423"/>
                </a:cubicBezTo>
                <a:cubicBezTo>
                  <a:pt x="0" y="427"/>
                  <a:pt x="5" y="430"/>
                  <a:pt x="11" y="430"/>
                </a:cubicBezTo>
                <a:cubicBezTo>
                  <a:pt x="11" y="430"/>
                  <a:pt x="11" y="430"/>
                  <a:pt x="11" y="430"/>
                </a:cubicBezTo>
                <a:cubicBezTo>
                  <a:pt x="17" y="430"/>
                  <a:pt x="22" y="427"/>
                  <a:pt x="22" y="423"/>
                </a:cubicBezTo>
                <a:cubicBezTo>
                  <a:pt x="22" y="8"/>
                  <a:pt x="22" y="8"/>
                  <a:pt x="22" y="8"/>
                </a:cubicBezTo>
                <a:cubicBezTo>
                  <a:pt x="22" y="4"/>
                  <a:pt x="17" y="0"/>
                  <a:pt x="11" y="0"/>
                </a:cubicBezTo>
                <a:close/>
              </a:path>
            </a:pathLst>
          </a:custGeom>
          <a:solidFill>
            <a:schemeClr val="bg1">
              <a:lumMod val="85000"/>
            </a:schemeClr>
          </a:solidFill>
          <a:ln>
            <a:noFill/>
          </a:ln>
        </p:spPr>
        <p:txBody>
          <a:bodyPr/>
          <a:lstStyle/>
          <a:p>
            <a:endParaRPr lang="zh-CN" altLang="en-US"/>
          </a:p>
        </p:txBody>
      </p:sp>
      <p:grpSp>
        <p:nvGrpSpPr>
          <p:cNvPr id="5" name="Group 4"/>
          <p:cNvGrpSpPr/>
          <p:nvPr/>
        </p:nvGrpSpPr>
        <p:grpSpPr bwMode="auto">
          <a:xfrm>
            <a:off x="2334442" y="1752894"/>
            <a:ext cx="2985210" cy="681547"/>
            <a:chOff x="1738313" y="2143839"/>
            <a:chExt cx="2579688" cy="588963"/>
          </a:xfrm>
        </p:grpSpPr>
        <p:sp>
          <p:nvSpPr>
            <p:cNvPr id="6" name="Freeform 8"/>
            <p:cNvSpPr/>
            <p:nvPr/>
          </p:nvSpPr>
          <p:spPr bwMode="auto">
            <a:xfrm>
              <a:off x="4154488" y="2234327"/>
              <a:ext cx="163513" cy="498475"/>
            </a:xfrm>
            <a:custGeom>
              <a:avLst/>
              <a:gdLst>
                <a:gd name="T0" fmla="*/ 0 w 103"/>
                <a:gd name="T1" fmla="*/ 498475 h 314"/>
                <a:gd name="T2" fmla="*/ 163513 w 103"/>
                <a:gd name="T3" fmla="*/ 354013 h 314"/>
                <a:gd name="T4" fmla="*/ 163513 w 103"/>
                <a:gd name="T5" fmla="*/ 0 h 314"/>
                <a:gd name="T6" fmla="*/ 0 w 103"/>
                <a:gd name="T7" fmla="*/ 0 h 314"/>
                <a:gd name="T8" fmla="*/ 0 w 103"/>
                <a:gd name="T9" fmla="*/ 498475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4">
                  <a:moveTo>
                    <a:pt x="0" y="314"/>
                  </a:moveTo>
                  <a:lnTo>
                    <a:pt x="103" y="223"/>
                  </a:lnTo>
                  <a:lnTo>
                    <a:pt x="103" y="0"/>
                  </a:lnTo>
                  <a:lnTo>
                    <a:pt x="0" y="0"/>
                  </a:lnTo>
                  <a:lnTo>
                    <a:pt x="0" y="31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Rectangle 10"/>
            <p:cNvSpPr>
              <a:spLocks noChangeArrowheads="1"/>
            </p:cNvSpPr>
            <p:nvPr/>
          </p:nvSpPr>
          <p:spPr bwMode="auto">
            <a:xfrm>
              <a:off x="1738313" y="2143839"/>
              <a:ext cx="2579688" cy="44450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26" name="Group 1"/>
          <p:cNvGrpSpPr/>
          <p:nvPr/>
        </p:nvGrpSpPr>
        <p:grpSpPr bwMode="auto">
          <a:xfrm>
            <a:off x="1381011" y="1421694"/>
            <a:ext cx="1225315" cy="859741"/>
            <a:chOff x="914400" y="1845389"/>
            <a:chExt cx="1058863" cy="742950"/>
          </a:xfrm>
        </p:grpSpPr>
        <p:sp>
          <p:nvSpPr>
            <p:cNvPr id="7" name="Freeform 9"/>
            <p:cNvSpPr/>
            <p:nvPr/>
          </p:nvSpPr>
          <p:spPr bwMode="auto">
            <a:xfrm>
              <a:off x="914400" y="1845389"/>
              <a:ext cx="163513" cy="742950"/>
            </a:xfrm>
            <a:custGeom>
              <a:avLst/>
              <a:gdLst>
                <a:gd name="T0" fmla="*/ 103 w 103"/>
                <a:gd name="T1" fmla="*/ 468 h 468"/>
                <a:gd name="T2" fmla="*/ 0 w 103"/>
                <a:gd name="T3" fmla="*/ 285 h 468"/>
                <a:gd name="T4" fmla="*/ 0 w 103"/>
                <a:gd name="T5" fmla="*/ 0 h 468"/>
                <a:gd name="T6" fmla="*/ 103 w 103"/>
                <a:gd name="T7" fmla="*/ 0 h 468"/>
                <a:gd name="T8" fmla="*/ 103 w 103"/>
                <a:gd name="T9" fmla="*/ 468 h 468"/>
              </a:gdLst>
              <a:ahLst/>
              <a:cxnLst>
                <a:cxn ang="0">
                  <a:pos x="T0" y="T1"/>
                </a:cxn>
                <a:cxn ang="0">
                  <a:pos x="T2" y="T3"/>
                </a:cxn>
                <a:cxn ang="0">
                  <a:pos x="T4" y="T5"/>
                </a:cxn>
                <a:cxn ang="0">
                  <a:pos x="T6" y="T7"/>
                </a:cxn>
                <a:cxn ang="0">
                  <a:pos x="T8" y="T9"/>
                </a:cxn>
              </a:cxnLst>
              <a:rect l="0" t="0" r="r" b="b"/>
              <a:pathLst>
                <a:path w="103" h="468">
                  <a:moveTo>
                    <a:pt x="103" y="468"/>
                  </a:moveTo>
                  <a:lnTo>
                    <a:pt x="0" y="285"/>
                  </a:lnTo>
                  <a:lnTo>
                    <a:pt x="0" y="0"/>
                  </a:lnTo>
                  <a:lnTo>
                    <a:pt x="103" y="0"/>
                  </a:lnTo>
                  <a:lnTo>
                    <a:pt x="103" y="468"/>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mn-lt"/>
                <a:cs typeface="+mn-cs"/>
              </a:endParaRPr>
            </a:p>
          </p:txBody>
        </p:sp>
        <p:sp>
          <p:nvSpPr>
            <p:cNvPr id="12" name="Freeform 11"/>
            <p:cNvSpPr/>
            <p:nvPr/>
          </p:nvSpPr>
          <p:spPr bwMode="auto">
            <a:xfrm>
              <a:off x="1738313" y="1845389"/>
              <a:ext cx="234950" cy="742950"/>
            </a:xfrm>
            <a:custGeom>
              <a:avLst/>
              <a:gdLst>
                <a:gd name="T0" fmla="*/ 0 w 148"/>
                <a:gd name="T1" fmla="*/ 742950 h 468"/>
                <a:gd name="T2" fmla="*/ 234950 w 148"/>
                <a:gd name="T3" fmla="*/ 452438 h 468"/>
                <a:gd name="T4" fmla="*/ 234950 w 148"/>
                <a:gd name="T5" fmla="*/ 0 h 468"/>
                <a:gd name="T6" fmla="*/ 0 w 148"/>
                <a:gd name="T7" fmla="*/ 0 h 468"/>
                <a:gd name="T8" fmla="*/ 0 w 148"/>
                <a:gd name="T9" fmla="*/ 742950 h 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68">
                  <a:moveTo>
                    <a:pt x="0" y="468"/>
                  </a:moveTo>
                  <a:lnTo>
                    <a:pt x="148" y="285"/>
                  </a:lnTo>
                  <a:lnTo>
                    <a:pt x="148" y="0"/>
                  </a:lnTo>
                  <a:lnTo>
                    <a:pt x="0" y="0"/>
                  </a:lnTo>
                  <a:lnTo>
                    <a:pt x="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Rectangle 12"/>
            <p:cNvSpPr>
              <a:spLocks noChangeArrowheads="1"/>
            </p:cNvSpPr>
            <p:nvPr/>
          </p:nvSpPr>
          <p:spPr bwMode="auto">
            <a:xfrm>
              <a:off x="914400" y="18453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30" name="Group 15"/>
          <p:cNvGrpSpPr/>
          <p:nvPr/>
        </p:nvGrpSpPr>
        <p:grpSpPr bwMode="auto">
          <a:xfrm>
            <a:off x="2334442" y="3532033"/>
            <a:ext cx="2985210" cy="690732"/>
            <a:chOff x="1738313" y="2994739"/>
            <a:chExt cx="2579688" cy="596901"/>
          </a:xfrm>
        </p:grpSpPr>
        <p:sp>
          <p:nvSpPr>
            <p:cNvPr id="31" name="Freeform 13"/>
            <p:cNvSpPr/>
            <p:nvPr/>
          </p:nvSpPr>
          <p:spPr bwMode="auto">
            <a:xfrm>
              <a:off x="4154488" y="3085227"/>
              <a:ext cx="163513" cy="506413"/>
            </a:xfrm>
            <a:custGeom>
              <a:avLst/>
              <a:gdLst>
                <a:gd name="T0" fmla="*/ 0 w 103"/>
                <a:gd name="T1" fmla="*/ 506413 h 319"/>
                <a:gd name="T2" fmla="*/ 163513 w 103"/>
                <a:gd name="T3" fmla="*/ 361950 h 319"/>
                <a:gd name="T4" fmla="*/ 163513 w 103"/>
                <a:gd name="T5" fmla="*/ 0 h 319"/>
                <a:gd name="T6" fmla="*/ 0 w 103"/>
                <a:gd name="T7" fmla="*/ 0 h 319"/>
                <a:gd name="T8" fmla="*/ 0 w 103"/>
                <a:gd name="T9" fmla="*/ 506413 h 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9">
                  <a:moveTo>
                    <a:pt x="0" y="319"/>
                  </a:moveTo>
                  <a:lnTo>
                    <a:pt x="103" y="228"/>
                  </a:lnTo>
                  <a:lnTo>
                    <a:pt x="103" y="0"/>
                  </a:lnTo>
                  <a:lnTo>
                    <a:pt x="0" y="0"/>
                  </a:lnTo>
                  <a:lnTo>
                    <a:pt x="0" y="31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Rectangle 15"/>
            <p:cNvSpPr>
              <a:spLocks noChangeArrowheads="1"/>
            </p:cNvSpPr>
            <p:nvPr/>
          </p:nvSpPr>
          <p:spPr bwMode="auto">
            <a:xfrm>
              <a:off x="1738313" y="2994739"/>
              <a:ext cx="2579688" cy="45243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33" name="Group 2"/>
          <p:cNvGrpSpPr/>
          <p:nvPr/>
        </p:nvGrpSpPr>
        <p:grpSpPr bwMode="auto">
          <a:xfrm>
            <a:off x="1381011" y="3186667"/>
            <a:ext cx="1225315" cy="868926"/>
            <a:chOff x="914400" y="2696289"/>
            <a:chExt cx="1058863" cy="750888"/>
          </a:xfrm>
        </p:grpSpPr>
        <p:sp>
          <p:nvSpPr>
            <p:cNvPr id="34" name="Freeform 14"/>
            <p:cNvSpPr/>
            <p:nvPr/>
          </p:nvSpPr>
          <p:spPr bwMode="auto">
            <a:xfrm>
              <a:off x="914400" y="2696289"/>
              <a:ext cx="163513" cy="750888"/>
            </a:xfrm>
            <a:custGeom>
              <a:avLst/>
              <a:gdLst>
                <a:gd name="T0" fmla="*/ 103 w 103"/>
                <a:gd name="T1" fmla="*/ 473 h 473"/>
                <a:gd name="T2" fmla="*/ 0 w 103"/>
                <a:gd name="T3" fmla="*/ 285 h 473"/>
                <a:gd name="T4" fmla="*/ 0 w 103"/>
                <a:gd name="T5" fmla="*/ 0 h 473"/>
                <a:gd name="T6" fmla="*/ 103 w 103"/>
                <a:gd name="T7" fmla="*/ 0 h 473"/>
                <a:gd name="T8" fmla="*/ 103 w 103"/>
                <a:gd name="T9" fmla="*/ 473 h 473"/>
              </a:gdLst>
              <a:ahLst/>
              <a:cxnLst>
                <a:cxn ang="0">
                  <a:pos x="T0" y="T1"/>
                </a:cxn>
                <a:cxn ang="0">
                  <a:pos x="T2" y="T3"/>
                </a:cxn>
                <a:cxn ang="0">
                  <a:pos x="T4" y="T5"/>
                </a:cxn>
                <a:cxn ang="0">
                  <a:pos x="T6" y="T7"/>
                </a:cxn>
                <a:cxn ang="0">
                  <a:pos x="T8" y="T9"/>
                </a:cxn>
              </a:cxnLst>
              <a:rect l="0" t="0" r="r" b="b"/>
              <a:pathLst>
                <a:path w="103" h="473">
                  <a:moveTo>
                    <a:pt x="103" y="473"/>
                  </a:moveTo>
                  <a:lnTo>
                    <a:pt x="0" y="285"/>
                  </a:lnTo>
                  <a:lnTo>
                    <a:pt x="0" y="0"/>
                  </a:lnTo>
                  <a:lnTo>
                    <a:pt x="103" y="0"/>
                  </a:lnTo>
                  <a:lnTo>
                    <a:pt x="103" y="473"/>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mn-lt"/>
                <a:cs typeface="+mn-cs"/>
              </a:endParaRPr>
            </a:p>
          </p:txBody>
        </p:sp>
        <p:sp>
          <p:nvSpPr>
            <p:cNvPr id="14" name="Freeform 16"/>
            <p:cNvSpPr/>
            <p:nvPr/>
          </p:nvSpPr>
          <p:spPr bwMode="auto">
            <a:xfrm>
              <a:off x="1738313" y="2696289"/>
              <a:ext cx="234950" cy="750888"/>
            </a:xfrm>
            <a:custGeom>
              <a:avLst/>
              <a:gdLst>
                <a:gd name="T0" fmla="*/ 0 w 148"/>
                <a:gd name="T1" fmla="*/ 750888 h 473"/>
                <a:gd name="T2" fmla="*/ 234950 w 148"/>
                <a:gd name="T3" fmla="*/ 452438 h 473"/>
                <a:gd name="T4" fmla="*/ 234950 w 148"/>
                <a:gd name="T5" fmla="*/ 0 h 473"/>
                <a:gd name="T6" fmla="*/ 0 w 148"/>
                <a:gd name="T7" fmla="*/ 0 h 473"/>
                <a:gd name="T8" fmla="*/ 0 w 148"/>
                <a:gd name="T9" fmla="*/ 750888 h 4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73">
                  <a:moveTo>
                    <a:pt x="0" y="473"/>
                  </a:moveTo>
                  <a:lnTo>
                    <a:pt x="148" y="285"/>
                  </a:lnTo>
                  <a:lnTo>
                    <a:pt x="148" y="0"/>
                  </a:lnTo>
                  <a:lnTo>
                    <a:pt x="0" y="0"/>
                  </a:lnTo>
                  <a:lnTo>
                    <a:pt x="0" y="4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Rectangle 17"/>
            <p:cNvSpPr>
              <a:spLocks noChangeArrowheads="1"/>
            </p:cNvSpPr>
            <p:nvPr/>
          </p:nvSpPr>
          <p:spPr bwMode="auto">
            <a:xfrm>
              <a:off x="914400" y="26962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sp>
        <p:nvSpPr>
          <p:cNvPr id="15" name="TextBox 34"/>
          <p:cNvSpPr txBox="1"/>
          <p:nvPr/>
        </p:nvSpPr>
        <p:spPr>
          <a:xfrm>
            <a:off x="3061914" y="1862652"/>
            <a:ext cx="2068521" cy="369332"/>
          </a:xfrm>
          <a:prstGeom prst="rect">
            <a:avLst/>
          </a:prstGeom>
          <a:noFill/>
        </p:spPr>
        <p:txBody>
          <a:bodyPr wrap="square">
            <a:spAutoFit/>
          </a:bodyPr>
          <a:lstStyle/>
          <a:p>
            <a:pPr fontAlgn="auto">
              <a:spcBef>
                <a:spcPts val="0"/>
              </a:spcBef>
              <a:spcAft>
                <a:spcPts val="0"/>
              </a:spcAft>
              <a:defRPr/>
            </a:pPr>
            <a:r>
              <a:rPr lang="zh-CN" altLang="en-US" b="1" spc="600" dirty="0">
                <a:solidFill>
                  <a:schemeClr val="bg1"/>
                </a:solidFill>
                <a:latin typeface="+mj-lt"/>
                <a:cs typeface="+mn-cs"/>
              </a:rPr>
              <a:t>预期成果</a:t>
            </a:r>
            <a:r>
              <a:rPr lang="en-US" altLang="zh-CN" b="1" spc="600" dirty="0">
                <a:solidFill>
                  <a:schemeClr val="bg1"/>
                </a:solidFill>
                <a:latin typeface="+mj-lt"/>
                <a:cs typeface="+mn-cs"/>
              </a:rPr>
              <a:t>1</a:t>
            </a:r>
            <a:endParaRPr lang="en-US" b="1" spc="600" dirty="0">
              <a:solidFill>
                <a:schemeClr val="bg1"/>
              </a:solidFill>
              <a:latin typeface="+mj-lt"/>
              <a:cs typeface="+mn-cs"/>
            </a:endParaRPr>
          </a:p>
        </p:txBody>
      </p:sp>
      <p:sp>
        <p:nvSpPr>
          <p:cNvPr id="38" name="TextBox 50"/>
          <p:cNvSpPr txBox="1"/>
          <p:nvPr/>
        </p:nvSpPr>
        <p:spPr>
          <a:xfrm>
            <a:off x="3122129" y="3621130"/>
            <a:ext cx="1809910" cy="369332"/>
          </a:xfrm>
          <a:prstGeom prst="rect">
            <a:avLst/>
          </a:prstGeom>
          <a:noFill/>
        </p:spPr>
        <p:txBody>
          <a:bodyPr wrap="square">
            <a:spAutoFit/>
          </a:bodyPr>
          <a:lstStyle/>
          <a:p>
            <a:pPr fontAlgn="auto">
              <a:spcBef>
                <a:spcPts val="0"/>
              </a:spcBef>
              <a:spcAft>
                <a:spcPts val="0"/>
              </a:spcAft>
              <a:defRPr/>
            </a:pPr>
            <a:r>
              <a:rPr lang="zh-CN" altLang="en-US" b="1" spc="600" dirty="0">
                <a:solidFill>
                  <a:schemeClr val="bg1"/>
                </a:solidFill>
                <a:latin typeface="+mj-lt"/>
                <a:cs typeface="+mn-cs"/>
              </a:rPr>
              <a:t>预期成果</a:t>
            </a:r>
            <a:r>
              <a:rPr lang="en-US" altLang="zh-CN" b="1" spc="600" dirty="0">
                <a:solidFill>
                  <a:schemeClr val="bg1"/>
                </a:solidFill>
                <a:latin typeface="+mj-lt"/>
                <a:cs typeface="+mn-cs"/>
              </a:rPr>
              <a:t>2</a:t>
            </a:r>
            <a:endParaRPr lang="en-US" b="1" spc="600" dirty="0">
              <a:solidFill>
                <a:schemeClr val="bg1"/>
              </a:solidFill>
              <a:latin typeface="+mj-lt"/>
              <a:cs typeface="+mn-cs"/>
            </a:endParaRPr>
          </a:p>
        </p:txBody>
      </p:sp>
      <p:sp>
        <p:nvSpPr>
          <p:cNvPr id="39" name="Rectangle 58"/>
          <p:cNvSpPr/>
          <p:nvPr/>
        </p:nvSpPr>
        <p:spPr>
          <a:xfrm>
            <a:off x="5421899" y="1679382"/>
            <a:ext cx="64297" cy="630110"/>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40" name="Rectangle 59"/>
          <p:cNvSpPr/>
          <p:nvPr/>
        </p:nvSpPr>
        <p:spPr>
          <a:xfrm>
            <a:off x="5426354" y="3535339"/>
            <a:ext cx="64297" cy="630108"/>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41" name="文本框 40"/>
          <p:cNvSpPr txBox="1"/>
          <p:nvPr/>
        </p:nvSpPr>
        <p:spPr>
          <a:xfrm>
            <a:off x="5544746" y="1707063"/>
            <a:ext cx="4603312" cy="499624"/>
          </a:xfrm>
          <a:prstGeom prst="rect">
            <a:avLst/>
          </a:prstGeom>
          <a:noFill/>
        </p:spPr>
        <p:txBody>
          <a:bodyPr wrap="square" rtlCol="0">
            <a:spAutoFit/>
          </a:bodyPr>
          <a:lstStyle/>
          <a:p>
            <a:pPr>
              <a:lnSpc>
                <a:spcPct val="150000"/>
              </a:lnSpc>
            </a:pPr>
            <a:r>
              <a:rPr lang="zh-CN" altLang="en-US" sz="2000" b="1" dirty="0">
                <a:solidFill>
                  <a:srgbClr val="005D9D"/>
                </a:solidFill>
                <a:latin typeface="+mn-ea"/>
                <a:cs typeface="Times New Roman" panose="02020603050405020304" pitchFamily="18" charset="0"/>
              </a:rPr>
              <a:t>受理专利一项</a:t>
            </a:r>
            <a:endParaRPr lang="en-US" altLang="zh-CN" sz="2000" b="1" dirty="0">
              <a:solidFill>
                <a:srgbClr val="005D9D"/>
              </a:solidFill>
              <a:latin typeface="+mn-ea"/>
              <a:cs typeface="Times New Roman" panose="02020603050405020304" pitchFamily="18" charset="0"/>
            </a:endParaRPr>
          </a:p>
        </p:txBody>
      </p:sp>
      <p:sp>
        <p:nvSpPr>
          <p:cNvPr id="16" name="文本框 15"/>
          <p:cNvSpPr txBox="1"/>
          <p:nvPr/>
        </p:nvSpPr>
        <p:spPr>
          <a:xfrm>
            <a:off x="5447842" y="3526718"/>
            <a:ext cx="4603312" cy="499624"/>
          </a:xfrm>
          <a:prstGeom prst="rect">
            <a:avLst/>
          </a:prstGeom>
          <a:noFill/>
        </p:spPr>
        <p:txBody>
          <a:bodyPr wrap="square" rtlCol="0">
            <a:spAutoFit/>
          </a:bodyPr>
          <a:lstStyle/>
          <a:p>
            <a:pPr>
              <a:lnSpc>
                <a:spcPct val="150000"/>
              </a:lnSpc>
            </a:pPr>
            <a:r>
              <a:rPr lang="zh-CN" altLang="en-US" sz="2000" b="1" dirty="0">
                <a:solidFill>
                  <a:srgbClr val="005D9D"/>
                </a:solidFill>
                <a:latin typeface="+mn-ea"/>
                <a:cs typeface="Times New Roman" panose="02020603050405020304" pitchFamily="18" charset="0"/>
              </a:rPr>
              <a:t>论文</a:t>
            </a:r>
            <a:r>
              <a:rPr lang="en-US" altLang="zh-CN" sz="2000" b="1" dirty="0">
                <a:solidFill>
                  <a:srgbClr val="005D9D"/>
                </a:solidFill>
                <a:latin typeface="+mn-ea"/>
                <a:cs typeface="Times New Roman" panose="02020603050405020304" pitchFamily="18" charset="0"/>
              </a:rPr>
              <a:t>1</a:t>
            </a:r>
            <a:r>
              <a:rPr lang="zh-CN" altLang="en-US" sz="2000" b="1" dirty="0">
                <a:solidFill>
                  <a:srgbClr val="005D9D"/>
                </a:solidFill>
                <a:latin typeface="+mn-ea"/>
                <a:cs typeface="Times New Roman" panose="02020603050405020304" pitchFamily="18" charset="0"/>
              </a:rPr>
              <a:t>篇 （</a:t>
            </a:r>
            <a:r>
              <a:rPr lang="en-US" altLang="zh-CN" sz="2000" b="1" dirty="0">
                <a:solidFill>
                  <a:srgbClr val="005D9D"/>
                </a:solidFill>
                <a:latin typeface="+mn-ea"/>
                <a:cs typeface="Times New Roman" panose="02020603050405020304" pitchFamily="18" charset="0"/>
              </a:rPr>
              <a:t>EI</a:t>
            </a:r>
            <a:r>
              <a:rPr lang="zh-CN" altLang="en-US" sz="2000" b="1" dirty="0">
                <a:solidFill>
                  <a:srgbClr val="005D9D"/>
                </a:solidFill>
                <a:latin typeface="+mn-ea"/>
                <a:cs typeface="Times New Roman" panose="02020603050405020304" pitchFamily="18" charset="0"/>
              </a:rPr>
              <a:t>期刊及以上）</a:t>
            </a:r>
            <a:endParaRPr lang="en-US" altLang="zh-CN" sz="2000" b="1" dirty="0">
              <a:solidFill>
                <a:srgbClr val="005D9D"/>
              </a:solidFill>
              <a:latin typeface="+mn-ea"/>
              <a:cs typeface="Times New Roman" panose="02020603050405020304" pitchFamily="18" charset="0"/>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2630320" y="2253083"/>
            <a:ext cx="3549672" cy="654015"/>
          </a:xfrm>
          <a:prstGeom prst="rect">
            <a:avLst/>
          </a:prstGeom>
        </p:spPr>
        <p:txBody>
          <a:bodyPr wrap="none" lIns="68571" tIns="34285" rIns="68571" bIns="34285">
            <a:spAutoFit/>
          </a:bodyPr>
          <a:lstStyle/>
          <a:p>
            <a:pPr algn="r"/>
            <a:r>
              <a:rPr lang="zh-CN" altLang="en-US" sz="3800" dirty="0">
                <a:solidFill>
                  <a:srgbClr val="4B6075"/>
                </a:solidFill>
                <a:latin typeface="微软雅黑" panose="020B0503020204020204" pitchFamily="34" charset="-122"/>
                <a:ea typeface="微软雅黑" panose="020B0503020204020204" pitchFamily="34" charset="-122"/>
              </a:rPr>
              <a:t>感谢老师的指导</a:t>
            </a:r>
          </a:p>
        </p:txBody>
      </p:sp>
      <p:cxnSp>
        <p:nvCxnSpPr>
          <p:cNvPr id="33" name="直接连接符 32"/>
          <p:cNvCxnSpPr/>
          <p:nvPr/>
        </p:nvCxnSpPr>
        <p:spPr>
          <a:xfrm>
            <a:off x="2604099" y="3116992"/>
            <a:ext cx="3646391" cy="0"/>
          </a:xfrm>
          <a:prstGeom prst="line">
            <a:avLst/>
          </a:prstGeom>
          <a:ln w="28575">
            <a:solidFill>
              <a:srgbClr val="4B6075"/>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3972133" y="986780"/>
            <a:ext cx="887899" cy="887471"/>
            <a:chOff x="5364480" y="1371600"/>
            <a:chExt cx="1513840" cy="1513840"/>
          </a:xfrm>
        </p:grpSpPr>
        <p:sp>
          <p:nvSpPr>
            <p:cNvPr id="35" name="椭圆 34"/>
            <p:cNvSpPr/>
            <p:nvPr/>
          </p:nvSpPr>
          <p:spPr>
            <a:xfrm>
              <a:off x="5364480" y="1371600"/>
              <a:ext cx="1513840" cy="1513840"/>
            </a:xfrm>
            <a:prstGeom prst="ellipse">
              <a:avLst/>
            </a:prstGeom>
            <a:solidFill>
              <a:srgbClr val="4A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101"/>
            <p:cNvSpPr>
              <a:spLocks noChangeArrowheads="1"/>
            </p:cNvSpPr>
            <p:nvPr/>
          </p:nvSpPr>
          <p:spPr bwMode="auto">
            <a:xfrm>
              <a:off x="5576862" y="1726886"/>
              <a:ext cx="1048435" cy="803267"/>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p>
          </p:txBody>
        </p:sp>
      </p:grpSp>
      <p:grpSp>
        <p:nvGrpSpPr>
          <p:cNvPr id="37" name="组合 36"/>
          <p:cNvGrpSpPr/>
          <p:nvPr/>
        </p:nvGrpSpPr>
        <p:grpSpPr>
          <a:xfrm>
            <a:off x="2267744" y="4715519"/>
            <a:ext cx="231813" cy="231701"/>
            <a:chOff x="3785450" y="3161055"/>
            <a:chExt cx="504762" cy="504762"/>
          </a:xfrm>
        </p:grpSpPr>
        <p:sp>
          <p:nvSpPr>
            <p:cNvPr id="38" name="椭圆 37"/>
            <p:cNvSpPr/>
            <p:nvPr/>
          </p:nvSpPr>
          <p:spPr>
            <a:xfrm>
              <a:off x="3785450" y="3161055"/>
              <a:ext cx="504762" cy="504762"/>
            </a:xfrm>
            <a:prstGeom prst="ellipse">
              <a:avLst/>
            </a:prstGeom>
            <a:solidFill>
              <a:srgbClr val="4A5F7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sz="700">
                <a:solidFill>
                  <a:schemeClr val="bg1"/>
                </a:solidFill>
              </a:endParaRPr>
            </a:p>
          </p:txBody>
        </p:sp>
      </p:grpSp>
      <p:grpSp>
        <p:nvGrpSpPr>
          <p:cNvPr id="40" name="组合 39"/>
          <p:cNvGrpSpPr/>
          <p:nvPr/>
        </p:nvGrpSpPr>
        <p:grpSpPr>
          <a:xfrm>
            <a:off x="4534645" y="4715519"/>
            <a:ext cx="231813" cy="231701"/>
            <a:chOff x="6389502" y="5571667"/>
            <a:chExt cx="309030" cy="309030"/>
          </a:xfrm>
        </p:grpSpPr>
        <p:sp>
          <p:nvSpPr>
            <p:cNvPr id="41" name="椭圆 40"/>
            <p:cNvSpPr/>
            <p:nvPr/>
          </p:nvSpPr>
          <p:spPr>
            <a:xfrm>
              <a:off x="6389502" y="5571667"/>
              <a:ext cx="309030" cy="309030"/>
            </a:xfrm>
            <a:prstGeom prst="ellipse">
              <a:avLst/>
            </a:prstGeom>
            <a:solidFill>
              <a:srgbClr val="4A5F7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Freeform 45"/>
            <p:cNvSpPr>
              <a:spLocks noChangeArrowheads="1"/>
            </p:cNvSpPr>
            <p:nvPr/>
          </p:nvSpPr>
          <p:spPr bwMode="auto">
            <a:xfrm>
              <a:off x="6455779" y="5631258"/>
              <a:ext cx="176475" cy="174932"/>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solidFill>
                  <a:schemeClr val="bg1"/>
                </a:solidFill>
              </a:endParaRPr>
            </a:p>
          </p:txBody>
        </p:sp>
      </p:grpSp>
      <p:sp>
        <p:nvSpPr>
          <p:cNvPr id="43" name="TextBox 10"/>
          <p:cNvSpPr txBox="1"/>
          <p:nvPr/>
        </p:nvSpPr>
        <p:spPr>
          <a:xfrm>
            <a:off x="4816174" y="4687321"/>
            <a:ext cx="1203960" cy="252730"/>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答辩人：唐铃钧</a:t>
            </a:r>
          </a:p>
        </p:txBody>
      </p:sp>
      <p:sp>
        <p:nvSpPr>
          <p:cNvPr id="44" name="TextBox 11"/>
          <p:cNvSpPr txBox="1"/>
          <p:nvPr/>
        </p:nvSpPr>
        <p:spPr>
          <a:xfrm>
            <a:off x="2478873" y="4692913"/>
            <a:ext cx="1356360" cy="252730"/>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指导老师：秦红星</a:t>
            </a:r>
          </a:p>
        </p:txBody>
      </p:sp>
      <p:sp>
        <p:nvSpPr>
          <p:cNvPr id="11" name="文本框 10"/>
          <p:cNvSpPr txBox="1"/>
          <p:nvPr/>
        </p:nvSpPr>
        <p:spPr>
          <a:xfrm>
            <a:off x="2555875" y="3218815"/>
            <a:ext cx="4204970" cy="460375"/>
          </a:xfrm>
          <a:prstGeom prst="rect">
            <a:avLst/>
          </a:prstGeom>
          <a:noFill/>
        </p:spPr>
        <p:txBody>
          <a:bodyPr wrap="square" rtlCol="0" anchor="t">
            <a:spAutoFit/>
          </a:bodyPr>
          <a:lstStyle/>
          <a:p>
            <a:r>
              <a:rPr lang="en-US" sz="2400" b="1">
                <a:solidFill>
                  <a:srgbClr val="4B6075"/>
                </a:solidFill>
                <a:latin typeface="Times New Roman" panose="02020603050405020304" pitchFamily="18" charset="0"/>
                <a:ea typeface="宋体" panose="02010600030101010101" pitchFamily="2" charset="-122"/>
              </a:rPr>
              <a:t>Thank you for your guidance</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2418096" y="1829217"/>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44"/>
          <p:cNvSpPr>
            <a:spLocks noChangeArrowheads="1"/>
          </p:cNvSpPr>
          <p:nvPr/>
        </p:nvSpPr>
        <p:spPr bwMode="auto">
          <a:xfrm>
            <a:off x="3929256" y="1881576"/>
            <a:ext cx="2107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01 | </a:t>
            </a:r>
            <a:r>
              <a:rPr lang="zh-CN" altLang="en-US" b="1" dirty="0">
                <a:ln w="6350">
                  <a:noFill/>
                </a:ln>
                <a:solidFill>
                  <a:schemeClr val="tx1">
                    <a:lumMod val="75000"/>
                    <a:lumOff val="25000"/>
                  </a:schemeClr>
                </a:solidFill>
                <a:latin typeface="微软雅黑" panose="020B0503020204020204" pitchFamily="34" charset="-122"/>
                <a:ea typeface="微软雅黑" panose="020B0503020204020204" pitchFamily="34" charset="-122"/>
              </a:rPr>
              <a:t>研究背景</a:t>
            </a:r>
          </a:p>
        </p:txBody>
      </p:sp>
      <p:sp>
        <p:nvSpPr>
          <p:cNvPr id="34" name="矩形 33"/>
          <p:cNvSpPr/>
          <p:nvPr/>
        </p:nvSpPr>
        <p:spPr>
          <a:xfrm>
            <a:off x="0" y="0"/>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07904" y="252685"/>
            <a:ext cx="1728192" cy="769441"/>
          </a:xfrm>
          <a:prstGeom prst="rect">
            <a:avLst/>
          </a:prstGeom>
          <a:noFill/>
        </p:spPr>
        <p:txBody>
          <a:bodyPr wrap="square" rtlCol="0">
            <a:spAutoFit/>
          </a:bodyPr>
          <a:lstStyle/>
          <a:p>
            <a:pPr algn="ctr"/>
            <a:r>
              <a:rPr lang="zh-CN" altLang="en-US" sz="2800" b="1" dirty="0">
                <a:ln w="6350">
                  <a:noFill/>
                </a:ln>
                <a:solidFill>
                  <a:schemeClr val="bg1"/>
                </a:solidFill>
                <a:latin typeface="Impact" panose="020B0806030902050204" pitchFamily="34" charset="0"/>
                <a:ea typeface="微软雅黑" panose="020B0503020204020204" pitchFamily="34" charset="-122"/>
              </a:rPr>
              <a:t>目  录</a:t>
            </a:r>
            <a:endParaRPr lang="en-US" altLang="zh-CN" sz="2800" b="1" dirty="0">
              <a:ln w="6350">
                <a:noFill/>
              </a:ln>
              <a:solidFill>
                <a:schemeClr val="bg1"/>
              </a:solidFill>
              <a:latin typeface="Impact" panose="020B0806030902050204" pitchFamily="34" charset="0"/>
              <a:ea typeface="微软雅黑" panose="020B0503020204020204" pitchFamily="34" charset="-122"/>
            </a:endParaRPr>
          </a:p>
          <a:p>
            <a:pPr algn="ctr"/>
            <a:r>
              <a:rPr lang="en-US" altLang="zh-CN" sz="1600" dirty="0">
                <a:ln w="6350">
                  <a:noFill/>
                </a:ln>
                <a:solidFill>
                  <a:schemeClr val="bg1"/>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1600" dirty="0">
              <a:ln w="6350">
                <a:noFill/>
              </a:ln>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47" name="Picture 6" descr="重邮图标"/>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7687811" y="-98878"/>
            <a:ext cx="1472565" cy="1472565"/>
          </a:xfrm>
          <a:prstGeom prst="rect">
            <a:avLst/>
          </a:prstGeom>
          <a:noFill/>
          <a:ln>
            <a:noFill/>
          </a:ln>
        </p:spPr>
      </p:pic>
      <p:sp>
        <p:nvSpPr>
          <p:cNvPr id="50" name="Rectangle 44"/>
          <p:cNvSpPr>
            <a:spLocks noChangeArrowheads="1"/>
          </p:cNvSpPr>
          <p:nvPr/>
        </p:nvSpPr>
        <p:spPr bwMode="auto">
          <a:xfrm>
            <a:off x="3923928" y="2454564"/>
            <a:ext cx="2107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02 |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研究现状</a:t>
            </a:r>
          </a:p>
        </p:txBody>
      </p:sp>
      <p:sp>
        <p:nvSpPr>
          <p:cNvPr id="51" name="Rectangle 44"/>
          <p:cNvSpPr>
            <a:spLocks noChangeArrowheads="1"/>
          </p:cNvSpPr>
          <p:nvPr/>
        </p:nvSpPr>
        <p:spPr bwMode="auto">
          <a:xfrm>
            <a:off x="3923928" y="3021420"/>
            <a:ext cx="2107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03 |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研究问题</a:t>
            </a:r>
          </a:p>
        </p:txBody>
      </p:sp>
      <p:sp>
        <p:nvSpPr>
          <p:cNvPr id="52" name="Rectangle 44"/>
          <p:cNvSpPr>
            <a:spLocks noChangeArrowheads="1"/>
          </p:cNvSpPr>
          <p:nvPr/>
        </p:nvSpPr>
        <p:spPr bwMode="auto">
          <a:xfrm>
            <a:off x="3923928" y="3588276"/>
            <a:ext cx="2107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04 |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研究目标</a:t>
            </a:r>
          </a:p>
        </p:txBody>
      </p:sp>
      <p:sp>
        <p:nvSpPr>
          <p:cNvPr id="53" name="Rectangle 44"/>
          <p:cNvSpPr>
            <a:spLocks noChangeArrowheads="1"/>
          </p:cNvSpPr>
          <p:nvPr/>
        </p:nvSpPr>
        <p:spPr bwMode="auto">
          <a:xfrm>
            <a:off x="3923928" y="4155132"/>
            <a:ext cx="21073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05 |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预期成果</a:t>
            </a:r>
          </a:p>
        </p:txBody>
      </p:sp>
      <p:sp>
        <p:nvSpPr>
          <p:cNvPr id="54" name="矩形 53"/>
          <p:cNvSpPr/>
          <p:nvPr/>
        </p:nvSpPr>
        <p:spPr>
          <a:xfrm>
            <a:off x="2522037" y="1918437"/>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13"/>
          <p:cNvSpPr>
            <a:spLocks noEditPoints="1"/>
          </p:cNvSpPr>
          <p:nvPr/>
        </p:nvSpPr>
        <p:spPr bwMode="auto">
          <a:xfrm>
            <a:off x="2739928" y="2181644"/>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矩形 58"/>
          <p:cNvSpPr/>
          <p:nvPr/>
        </p:nvSpPr>
        <p:spPr>
          <a:xfrm>
            <a:off x="2418096" y="3279940"/>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2522037" y="3383881"/>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Freeform 10"/>
          <p:cNvSpPr>
            <a:spLocks noEditPoints="1"/>
          </p:cNvSpPr>
          <p:nvPr/>
        </p:nvSpPr>
        <p:spPr bwMode="auto">
          <a:xfrm>
            <a:off x="2787402" y="3640605"/>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294345" y="1653245"/>
            <a:ext cx="1100115" cy="246221"/>
          </a:xfrm>
          <a:prstGeom prst="rect">
            <a:avLst/>
          </a:prstGeom>
        </p:spPr>
        <p:txBody>
          <a:bodyPr wrap="squar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研究背景</a:t>
            </a:r>
          </a:p>
        </p:txBody>
      </p:sp>
      <p:sp>
        <p:nvSpPr>
          <p:cNvPr id="27" name="矩形 26"/>
          <p:cNvSpPr/>
          <p:nvPr/>
        </p:nvSpPr>
        <p:spPr>
          <a:xfrm>
            <a:off x="490077"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rPr>
              <a:t>先行</a:t>
            </a:r>
            <a:r>
              <a:rPr lang="ja-JP" altLang="zh-CN" sz="1000" dirty="0">
                <a:ln w="6350">
                  <a:noFill/>
                </a:ln>
                <a:solidFill>
                  <a:srgbClr val="586B7F"/>
                </a:solidFill>
                <a:latin typeface="Impact" panose="020B0806030902050204" pitchFamily="34" charset="0"/>
                <a:ea typeface="微软雅黑" panose="020B0503020204020204" pitchFamily="34" charset="-122"/>
              </a:rPr>
              <a:t>研究</a:t>
            </a:r>
          </a:p>
        </p:txBody>
      </p:sp>
      <p:sp>
        <p:nvSpPr>
          <p:cNvPr id="28" name="矩形 27"/>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29" name="矩形 28"/>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rPr>
              <a:t>方法</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pic>
        <p:nvPicPr>
          <p:cNvPr id="39"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46" name="矩形 45"/>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49" name="矩形 48"/>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研究背景</a:t>
            </a:r>
          </a:p>
        </p:txBody>
      </p:sp>
      <p:sp>
        <p:nvSpPr>
          <p:cNvPr id="13" name="文本框 12"/>
          <p:cNvSpPr txBox="1"/>
          <p:nvPr/>
        </p:nvSpPr>
        <p:spPr>
          <a:xfrm>
            <a:off x="1835696" y="840958"/>
            <a:ext cx="6353810" cy="455628"/>
          </a:xfrm>
          <a:prstGeom prst="rect">
            <a:avLst/>
          </a:prstGeom>
          <a:noFill/>
        </p:spPr>
        <p:txBody>
          <a:bodyPr wrap="square" rtlCol="0">
            <a:no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一种利用 </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3D </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高斯球作为显式表示的技术，通过直接优化</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3d</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高斯的空间分布与外观属性，从 </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2D </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图像中重建场景并实现照片级实时渲染。</a:t>
            </a:r>
          </a:p>
        </p:txBody>
      </p:sp>
      <p:pic>
        <p:nvPicPr>
          <p:cNvPr id="4" name="图片 3">
            <a:extLst>
              <a:ext uri="{FF2B5EF4-FFF2-40B4-BE49-F238E27FC236}">
                <a16:creationId xmlns:a16="http://schemas.microsoft.com/office/drawing/2014/main" id="{38DAA823-D199-630E-B836-2D266AC4D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095" y="1907478"/>
            <a:ext cx="3396946" cy="1913613"/>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26" name="矩形 25"/>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30" name="矩形 29"/>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31" name="矩形 30"/>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方法</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pic>
        <p:nvPicPr>
          <p:cNvPr id="58" name="Picture 6" descr="重邮图标"/>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59" name="矩形 5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60" name="矩形 5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p>
        </p:txBody>
      </p:sp>
      <p:pic>
        <p:nvPicPr>
          <p:cNvPr id="2" name="图片 1"/>
          <p:cNvPicPr>
            <a:picLocks noChangeAspect="1"/>
          </p:cNvPicPr>
          <p:nvPr/>
        </p:nvPicPr>
        <p:blipFill>
          <a:blip r:embed="rId5"/>
          <a:stretch>
            <a:fillRect/>
          </a:stretch>
        </p:blipFill>
        <p:spPr>
          <a:xfrm>
            <a:off x="1691640" y="1562735"/>
            <a:ext cx="7233920" cy="2298700"/>
          </a:xfrm>
          <a:prstGeom prst="rect">
            <a:avLst/>
          </a:prstGeom>
        </p:spPr>
      </p:pic>
      <p:pic>
        <p:nvPicPr>
          <p:cNvPr id="104" name="图片 103"/>
          <p:cNvPicPr/>
          <p:nvPr/>
        </p:nvPicPr>
        <p:blipFill>
          <a:blip r:embed="rId6"/>
          <a:stretch>
            <a:fillRect/>
          </a:stretch>
        </p:blipFill>
        <p:spPr>
          <a:xfrm>
            <a:off x="2915920" y="1130300"/>
            <a:ext cx="4462780" cy="2844800"/>
          </a:xfrm>
          <a:prstGeom prst="rect">
            <a:avLst/>
          </a:prstGeom>
          <a:noFill/>
          <a:ln w="9525">
            <a:noFill/>
          </a:ln>
        </p:spPr>
      </p:pic>
      <p:sp>
        <p:nvSpPr>
          <p:cNvPr id="4" name="文本框 3"/>
          <p:cNvSpPr txBox="1"/>
          <p:nvPr/>
        </p:nvSpPr>
        <p:spPr>
          <a:xfrm>
            <a:off x="3780155" y="4154805"/>
            <a:ext cx="2738120" cy="922020"/>
          </a:xfrm>
          <a:prstGeom prst="rect">
            <a:avLst/>
          </a:prstGeom>
          <a:noFill/>
        </p:spPr>
        <p:txBody>
          <a:bodyPr wrap="square" rtlCol="0">
            <a:spAutoFit/>
          </a:bodyPr>
          <a:lstStyle/>
          <a:p>
            <a:r>
              <a:rPr lang="zh-CN" altLang="en-US">
                <a:solidFill>
                  <a:srgbClr val="FF0000"/>
                </a:solidFill>
                <a:sym typeface="+mn-ea"/>
              </a:rPr>
              <a:t>结构洞</a:t>
            </a:r>
            <a:r>
              <a:rPr lang="zh-CN" altLang="en-US">
                <a:sym typeface="+mn-ea"/>
              </a:rPr>
              <a:t>是社会网络中各组群之间</a:t>
            </a:r>
            <a:r>
              <a:rPr lang="zh-CN" altLang="en-US">
                <a:solidFill>
                  <a:srgbClr val="FF0000"/>
                </a:solidFill>
                <a:sym typeface="+mn-ea"/>
              </a:rPr>
              <a:t>缺失的连接</a:t>
            </a:r>
            <a:r>
              <a:rPr lang="zh-CN" altLang="en-US">
                <a:sym typeface="+mn-ea"/>
              </a:rPr>
              <a:t>的部分</a:t>
            </a:r>
            <a:endParaRPr lang="zh-CN" altLang="en-US"/>
          </a:p>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04"/>
                                        </p:tgtEl>
                                        <p:attrNameLst>
                                          <p:attrName>ppt_x</p:attrName>
                                        </p:attrNameLst>
                                      </p:cBhvr>
                                      <p:tavLst>
                                        <p:tav tm="0">
                                          <p:val>
                                            <p:strVal val="ppt_x"/>
                                          </p:val>
                                        </p:tav>
                                        <p:tav tm="100000">
                                          <p:val>
                                            <p:strVal val="ppt_x"/>
                                          </p:val>
                                        </p:tav>
                                      </p:tavLst>
                                    </p:anim>
                                    <p:anim calcmode="lin" valueType="num">
                                      <p:cBhvr additive="base">
                                        <p:cTn id="17" dur="500"/>
                                        <p:tgtEl>
                                          <p:spTgt spid="104"/>
                                        </p:tgtEl>
                                        <p:attrNameLst>
                                          <p:attrName>ppt_y</p:attrName>
                                        </p:attrNameLst>
                                      </p:cBhvr>
                                      <p:tavLst>
                                        <p:tav tm="0">
                                          <p:val>
                                            <p:strVal val="ppt_y"/>
                                          </p:val>
                                        </p:tav>
                                        <p:tav tm="100000">
                                          <p:val>
                                            <p:strVal val="1+ppt_h/2"/>
                                          </p:val>
                                        </p:tav>
                                      </p:tavLst>
                                    </p:anim>
                                    <p:set>
                                      <p:cBhvr>
                                        <p:cTn id="18" dur="1" fill="hold">
                                          <p:stCondLst>
                                            <p:cond delay="499"/>
                                          </p:stCondLst>
                                        </p:cTn>
                                        <p:tgtEl>
                                          <p:spTgt spid="104"/>
                                        </p:tgtEl>
                                        <p:attrNameLst>
                                          <p:attrName>style.visibility</p:attrName>
                                        </p:attrNameLst>
                                      </p:cBhvr>
                                      <p:to>
                                        <p:strVal val="hidden"/>
                                      </p:to>
                                    </p:set>
                                  </p:childTnLst>
                                </p:cTn>
                              </p:par>
                              <p:par>
                                <p:cTn id="19" presetID="2" presetClass="exit" presetSubtype="4" fill="hold" grpId="2" nodeType="with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ppt_x"/>
                                          </p:val>
                                        </p:tav>
                                      </p:tavLst>
                                    </p:anim>
                                    <p:anim calcmode="lin" valueType="num">
                                      <p:cBhvr additive="base">
                                        <p:cTn id="21" dur="500"/>
                                        <p:tgtEl>
                                          <p:spTgt spid="4"/>
                                        </p:tgtEl>
                                        <p:attrNameLst>
                                          <p:attrName>ppt_y</p:attrName>
                                        </p:attrNameLst>
                                      </p:cBhvr>
                                      <p:tavLst>
                                        <p:tav tm="0">
                                          <p:val>
                                            <p:strVal val="ppt_y"/>
                                          </p:val>
                                        </p:tav>
                                        <p:tav tm="100000">
                                          <p:val>
                                            <p:strVal val="1+ppt_h/2"/>
                                          </p:val>
                                        </p:tav>
                                      </p:tavLst>
                                    </p:anim>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26" name="矩形 25"/>
          <p:cNvSpPr/>
          <p:nvPr/>
        </p:nvSpPr>
        <p:spPr>
          <a:xfrm>
            <a:off x="486702" y="20360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研究现状</a:t>
            </a:r>
          </a:p>
        </p:txBody>
      </p:sp>
      <p:sp>
        <p:nvSpPr>
          <p:cNvPr id="30" name="矩形 29"/>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31" name="矩形 30"/>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pic>
        <p:nvPicPr>
          <p:cNvPr id="5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59" name="矩形 5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60" name="矩形 5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p>
        </p:txBody>
      </p:sp>
      <p:sp>
        <p:nvSpPr>
          <p:cNvPr id="100" name="圆角矩形 37"/>
          <p:cNvSpPr/>
          <p:nvPr/>
        </p:nvSpPr>
        <p:spPr>
          <a:xfrm>
            <a:off x="1548130" y="770255"/>
            <a:ext cx="1228090" cy="254635"/>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引文方面可视化</a:t>
            </a:r>
          </a:p>
        </p:txBody>
      </p:sp>
      <p:sp>
        <p:nvSpPr>
          <p:cNvPr id="5" name="文本框 4"/>
          <p:cNvSpPr txBox="1"/>
          <p:nvPr/>
        </p:nvSpPr>
        <p:spPr>
          <a:xfrm>
            <a:off x="2268220" y="4514850"/>
            <a:ext cx="5962015" cy="521970"/>
          </a:xfrm>
          <a:prstGeom prst="rect">
            <a:avLst/>
          </a:prstGeom>
          <a:noFill/>
        </p:spPr>
        <p:txBody>
          <a:bodyPr wrap="square" rtlCol="0">
            <a:spAutoFit/>
          </a:bodyPr>
          <a:lstStyle/>
          <a:p>
            <a:pPr lvl="0" algn="l">
              <a:buClrTx/>
              <a:buSzTx/>
              <a:buFontTx/>
            </a:pPr>
            <a:r>
              <a:rPr lang="en-US" altLang="zh-CN" sz="1400" dirty="0" err="1">
                <a:solidFill>
                  <a:schemeClr val="tx1">
                    <a:lumMod val="65000"/>
                    <a:lumOff val="35000"/>
                  </a:schemeClr>
                </a:solidFill>
                <a:latin typeface="Arial" panose="020B0604020202020204" pitchFamily="34" charset="0"/>
                <a:ea typeface="微软雅黑" panose="020B0503020204020204" pitchFamily="34" charset="-122"/>
                <a:sym typeface="+mn-ea"/>
              </a:rPr>
              <a:t>CiteSense通过显示选择的文献的施引文献和被引文献中出现的位置为辅助用户写综述</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sym typeface="+mn-ea"/>
              </a:rPr>
              <a:t>。</a:t>
            </a:r>
          </a:p>
        </p:txBody>
      </p:sp>
      <p:pic>
        <p:nvPicPr>
          <p:cNvPr id="2" name="图片 1"/>
          <p:cNvPicPr>
            <a:picLocks noChangeAspect="1"/>
          </p:cNvPicPr>
          <p:nvPr/>
        </p:nvPicPr>
        <p:blipFill>
          <a:blip r:embed="rId4"/>
          <a:stretch>
            <a:fillRect/>
          </a:stretch>
        </p:blipFill>
        <p:spPr>
          <a:xfrm>
            <a:off x="2483485" y="1058545"/>
            <a:ext cx="5252720" cy="3348990"/>
          </a:xfrm>
          <a:prstGeom prst="rect">
            <a:avLst/>
          </a:prstGeom>
        </p:spPr>
      </p:pic>
      <p:pic>
        <p:nvPicPr>
          <p:cNvPr id="105" name="图片 104"/>
          <p:cNvPicPr/>
          <p:nvPr/>
        </p:nvPicPr>
        <p:blipFill>
          <a:blip r:embed="rId5"/>
          <a:stretch>
            <a:fillRect/>
          </a:stretch>
        </p:blipFill>
        <p:spPr>
          <a:xfrm>
            <a:off x="2543810" y="1274445"/>
            <a:ext cx="5192395" cy="3154045"/>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fill="hold"/>
                                        <p:tgtEl>
                                          <p:spTgt spid="105"/>
                                        </p:tgtEl>
                                        <p:attrNameLst>
                                          <p:attrName>ppt_x</p:attrName>
                                        </p:attrNameLst>
                                      </p:cBhvr>
                                      <p:tavLst>
                                        <p:tav tm="0">
                                          <p:val>
                                            <p:strVal val="#ppt_x"/>
                                          </p:val>
                                        </p:tav>
                                        <p:tav tm="100000">
                                          <p:val>
                                            <p:strVal val="#ppt_x"/>
                                          </p:val>
                                        </p:tav>
                                      </p:tavLst>
                                    </p:anim>
                                    <p:anim calcmode="lin" valueType="num">
                                      <p:cBhvr additive="base">
                                        <p:cTn id="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5"/>
                                        </p:tgtEl>
                                        <p:attrNameLst>
                                          <p:attrName>ppt_x</p:attrName>
                                        </p:attrNameLst>
                                      </p:cBhvr>
                                      <p:tavLst>
                                        <p:tav tm="0">
                                          <p:val>
                                            <p:strVal val="ppt_x"/>
                                          </p:val>
                                        </p:tav>
                                        <p:tav tm="100000">
                                          <p:val>
                                            <p:strVal val="ppt_x"/>
                                          </p:val>
                                        </p:tav>
                                      </p:tavLst>
                                    </p:anim>
                                    <p:anim calcmode="lin" valueType="num">
                                      <p:cBhvr additive="base">
                                        <p:cTn id="13" dur="500"/>
                                        <p:tgtEl>
                                          <p:spTgt spid="105"/>
                                        </p:tgtEl>
                                        <p:attrNameLst>
                                          <p:attrName>ppt_y</p:attrName>
                                        </p:attrNameLst>
                                      </p:cBhvr>
                                      <p:tavLst>
                                        <p:tav tm="0">
                                          <p:val>
                                            <p:strVal val="ppt_y"/>
                                          </p:val>
                                        </p:tav>
                                        <p:tav tm="100000">
                                          <p:val>
                                            <p:strVal val="1+ppt_h/2"/>
                                          </p:val>
                                        </p:tav>
                                      </p:tavLst>
                                    </p:anim>
                                    <p:set>
                                      <p:cBhvr>
                                        <p:cTn id="14" dur="1" fill="hold">
                                          <p:stCondLst>
                                            <p:cond delay="49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26" name="矩形 25"/>
          <p:cNvSpPr/>
          <p:nvPr/>
        </p:nvSpPr>
        <p:spPr>
          <a:xfrm>
            <a:off x="486702" y="20360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研究现状</a:t>
            </a:r>
          </a:p>
        </p:txBody>
      </p:sp>
      <p:sp>
        <p:nvSpPr>
          <p:cNvPr id="30" name="矩形 29"/>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31" name="矩形 30"/>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pic>
        <p:nvPicPr>
          <p:cNvPr id="5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59" name="矩形 5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60" name="矩形 5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p>
        </p:txBody>
      </p:sp>
      <p:sp>
        <p:nvSpPr>
          <p:cNvPr id="100" name="圆角矩形 37"/>
          <p:cNvSpPr/>
          <p:nvPr/>
        </p:nvSpPr>
        <p:spPr>
          <a:xfrm>
            <a:off x="1548130" y="770255"/>
            <a:ext cx="1228090" cy="254635"/>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文献方面可视化</a:t>
            </a:r>
          </a:p>
        </p:txBody>
      </p:sp>
      <p:pic>
        <p:nvPicPr>
          <p:cNvPr id="4" name="图片 3"/>
          <p:cNvPicPr>
            <a:picLocks noChangeAspect="1"/>
          </p:cNvPicPr>
          <p:nvPr/>
        </p:nvPicPr>
        <p:blipFill>
          <a:blip r:embed="rId4"/>
          <a:stretch>
            <a:fillRect/>
          </a:stretch>
        </p:blipFill>
        <p:spPr>
          <a:xfrm>
            <a:off x="2051685" y="1130300"/>
            <a:ext cx="6130925" cy="3139440"/>
          </a:xfrm>
          <a:prstGeom prst="rect">
            <a:avLst/>
          </a:prstGeom>
        </p:spPr>
      </p:pic>
      <p:sp>
        <p:nvSpPr>
          <p:cNvPr id="5" name="文本框 4"/>
          <p:cNvSpPr txBox="1"/>
          <p:nvPr/>
        </p:nvSpPr>
        <p:spPr>
          <a:xfrm>
            <a:off x="2268220" y="4375150"/>
            <a:ext cx="5962015" cy="737235"/>
          </a:xfrm>
          <a:prstGeom prst="rect">
            <a:avLst/>
          </a:prstGeom>
          <a:noFill/>
        </p:spPr>
        <p:txBody>
          <a:bodyPr wrap="square"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Galex通过提取主题从宏观到微观，从学科、主题、机构三个层面对计算机学科结构进行分析，并演示了其结构演变，并通过丰富的交互功能使用户可以快速得到自定义范围内的热门作者、文献和机构。</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研究问题</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33"/>
          <p:cNvSpPr/>
          <p:nvPr/>
        </p:nvSpPr>
        <p:spPr>
          <a:xfrm>
            <a:off x="3527588" y="1100089"/>
            <a:ext cx="5364903" cy="3528392"/>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98" name="Picture 3" descr="E:\稻壳模板\ppt\2016.2\创意灯泡毕业论文答辩模板\24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9853"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66"/>
          <p:cNvSpPr>
            <a:spLocks noChangeArrowheads="1"/>
          </p:cNvSpPr>
          <p:nvPr/>
        </p:nvSpPr>
        <p:spPr bwMode="auto">
          <a:xfrm>
            <a:off x="4233627" y="1616928"/>
            <a:ext cx="4465723" cy="25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zh-CN" altLang="en-US" sz="1200" dirty="0">
                <a:solidFill>
                  <a:schemeClr val="bg1">
                    <a:lumMod val="50000"/>
                  </a:schemeClr>
                </a:solidFill>
                <a:latin typeface="Arial" panose="020B0604020202020204" pitchFamily="34" charset="0"/>
                <a:ea typeface="微软雅黑" panose="020B0503020204020204" pitchFamily="34" charset="-122"/>
              </a:rPr>
              <a:t>       </a:t>
            </a:r>
          </a:p>
        </p:txBody>
      </p:sp>
      <p:sp>
        <p:nvSpPr>
          <p:cNvPr id="100" name="圆角矩形 37"/>
          <p:cNvSpPr/>
          <p:nvPr/>
        </p:nvSpPr>
        <p:spPr>
          <a:xfrm>
            <a:off x="4233627" y="127302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n w="6350">
                  <a:noFill/>
                </a:ln>
                <a:solidFill>
                  <a:schemeClr val="bg1"/>
                </a:solidFill>
                <a:latin typeface="Impact" panose="020B0806030902050204" pitchFamily="34" charset="0"/>
                <a:ea typeface="微软雅黑" panose="020B0503020204020204" pitchFamily="34" charset="-122"/>
              </a:rPr>
              <a:t>问题一</a:t>
            </a:r>
          </a:p>
        </p:txBody>
      </p:sp>
      <p:sp>
        <p:nvSpPr>
          <p:cNvPr id="2" name="Rectangle 66"/>
          <p:cNvSpPr>
            <a:spLocks noChangeArrowheads="1"/>
          </p:cNvSpPr>
          <p:nvPr/>
        </p:nvSpPr>
        <p:spPr bwMode="auto">
          <a:xfrm>
            <a:off x="4215212" y="2188540"/>
            <a:ext cx="4465723" cy="179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zh-CN" altLang="en-US" sz="1000" dirty="0">
                <a:solidFill>
                  <a:schemeClr val="bg1">
                    <a:lumMod val="50000"/>
                  </a:schemeClr>
                </a:solidFill>
                <a:latin typeface="Arial" panose="020B0604020202020204" pitchFamily="34" charset="0"/>
                <a:ea typeface="微软雅黑" panose="020B0503020204020204" pitchFamily="34" charset="-122"/>
              </a:rPr>
              <a:t>    </a:t>
            </a:r>
            <a:r>
              <a:rPr lang="zh-CN" altLang="en-US" sz="1400" dirty="0">
                <a:solidFill>
                  <a:schemeClr val="bg1">
                    <a:lumMod val="50000"/>
                  </a:schemeClr>
                </a:solidFill>
                <a:latin typeface="Arial" panose="020B0604020202020204" pitchFamily="34" charset="0"/>
                <a:ea typeface="微软雅黑" panose="020B0503020204020204" pitchFamily="34" charset="-122"/>
              </a:rPr>
              <a:t>   </a:t>
            </a:r>
            <a:r>
              <a:rPr lang="zh-CN" altLang="en-US" sz="1600" dirty="0">
                <a:solidFill>
                  <a:schemeClr val="bg1">
                    <a:lumMod val="50000"/>
                  </a:schemeClr>
                </a:solidFill>
                <a:latin typeface="Arial" panose="020B0604020202020204" pitchFamily="34" charset="0"/>
                <a:ea typeface="微软雅黑" panose="020B0503020204020204" pitchFamily="34" charset="-122"/>
                <a:sym typeface="+mn-ea"/>
              </a:rPr>
              <a:t>当前对学术文献开始倾向于</a:t>
            </a:r>
            <a:r>
              <a:rPr lang="zh-CN" altLang="en-US" sz="1600" dirty="0">
                <a:solidFill>
                  <a:srgbClr val="FF0000"/>
                </a:solidFill>
                <a:latin typeface="Arial" panose="020B0604020202020204" pitchFamily="34" charset="0"/>
                <a:ea typeface="微软雅黑" panose="020B0503020204020204" pitchFamily="34" charset="-122"/>
                <a:sym typeface="+mn-ea"/>
              </a:rPr>
              <a:t>引文关系结合文本内容</a:t>
            </a:r>
            <a:r>
              <a:rPr lang="zh-CN" altLang="en-US" sz="1600" dirty="0">
                <a:solidFill>
                  <a:schemeClr val="bg1">
                    <a:lumMod val="50000"/>
                  </a:schemeClr>
                </a:solidFill>
                <a:latin typeface="Arial" panose="020B0604020202020204" pitchFamily="34" charset="0"/>
                <a:ea typeface="微软雅黑" panose="020B0503020204020204" pitchFamily="34" charset="-122"/>
                <a:sym typeface="+mn-ea"/>
              </a:rPr>
              <a:t>进行研究，可视化领域更多关注文献内容，其研究都基于主题，</a:t>
            </a:r>
            <a:r>
              <a:rPr lang="zh-CN" altLang="en-US" sz="1600" dirty="0">
                <a:solidFill>
                  <a:srgbClr val="FF0000"/>
                </a:solidFill>
                <a:latin typeface="Arial" panose="020B0604020202020204" pitchFamily="34" charset="0"/>
                <a:ea typeface="微软雅黑" panose="020B0503020204020204" pitchFamily="34" charset="-122"/>
                <a:sym typeface="+mn-ea"/>
              </a:rPr>
              <a:t>很少有人使用引文结合内容进行可视化分析研究。</a:t>
            </a:r>
            <a:r>
              <a:rPr lang="zh-CN" altLang="en-US" sz="1600" dirty="0">
                <a:solidFill>
                  <a:schemeClr val="bg1">
                    <a:lumMod val="50000"/>
                  </a:schemeClr>
                </a:solidFill>
                <a:latin typeface="Arial" panose="020B0604020202020204" pitchFamily="34" charset="0"/>
                <a:ea typeface="微软雅黑" panose="020B0503020204020204" pitchFamily="34" charset="-122"/>
              </a:rPr>
              <a:t>随着文献数量的激增，导致传播学术成果的方式倾向于更直观易理解的趋势发展，人们迫切需要一种工具以可视化的方式来传播研究成果，这将是更为高效的方式。</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研究问题</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33"/>
          <p:cNvSpPr/>
          <p:nvPr/>
        </p:nvSpPr>
        <p:spPr>
          <a:xfrm>
            <a:off x="3527425" y="1099820"/>
            <a:ext cx="5365115" cy="3714115"/>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98" name="Picture 3" descr="E:\稻壳模板\ppt\2016.2\创意灯泡毕业论文答辩模板\24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9853"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66"/>
          <p:cNvSpPr>
            <a:spLocks noChangeArrowheads="1"/>
          </p:cNvSpPr>
          <p:nvPr/>
        </p:nvSpPr>
        <p:spPr bwMode="auto">
          <a:xfrm>
            <a:off x="4284345" y="1934210"/>
            <a:ext cx="4398645" cy="205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en-US" altLang="zh-CN" sz="1600" dirty="0">
                <a:solidFill>
                  <a:srgbClr val="FF0000"/>
                </a:solidFill>
                <a:latin typeface="Arial" panose="020B0604020202020204" pitchFamily="34" charset="0"/>
                <a:ea typeface="微软雅黑" panose="020B0503020204020204" pitchFamily="34" charset="-122"/>
              </a:rPr>
              <a:t>      </a:t>
            </a:r>
            <a:r>
              <a:rPr lang="zh-CN" altLang="en-US" sz="1600" dirty="0">
                <a:solidFill>
                  <a:srgbClr val="FF0000"/>
                </a:solidFill>
                <a:latin typeface="Arial" panose="020B0604020202020204" pitchFamily="34" charset="0"/>
                <a:ea typeface="微软雅黑" panose="020B0503020204020204" pitchFamily="34" charset="-122"/>
              </a:rPr>
              <a:t>可视化领域对更细粒度文献为实体的分析较少</a:t>
            </a:r>
            <a:r>
              <a:rPr lang="zh-CN" altLang="en-US" sz="1600" dirty="0">
                <a:solidFill>
                  <a:schemeClr val="bg1">
                    <a:lumMod val="50000"/>
                  </a:schemeClr>
                </a:solidFill>
                <a:latin typeface="Arial" panose="020B0604020202020204" pitchFamily="34" charset="0"/>
                <a:ea typeface="微软雅黑" panose="020B0503020204020204" pitchFamily="34" charset="-122"/>
              </a:rPr>
              <a:t>。目前大部分可视化领域对探索科学文献潜在的知识和内容方面主要集中在学科、领域、跨领域、主题以及科研机构等方面。科学文献是科研人员直接接触到的，研究的基本单位，对专业和非专业人员而言忽略对文献为主题的研究只关注宏观层面，对个体而言直接能用的信息较少。  </a:t>
            </a:r>
          </a:p>
          <a:p>
            <a:pPr algn="just" fontAlgn="base">
              <a:lnSpc>
                <a:spcPts val="2000"/>
              </a:lnSpc>
              <a:spcBef>
                <a:spcPct val="0"/>
              </a:spcBef>
              <a:spcAft>
                <a:spcPct val="0"/>
              </a:spcAft>
            </a:pPr>
            <a:endParaRPr lang="zh-CN" altLang="en-US" sz="1600" dirty="0">
              <a:solidFill>
                <a:schemeClr val="bg1">
                  <a:lumMod val="50000"/>
                </a:schemeClr>
              </a:solidFill>
              <a:latin typeface="Arial" panose="020B0604020202020204" pitchFamily="34" charset="0"/>
              <a:ea typeface="微软雅黑" panose="020B0503020204020204" pitchFamily="34" charset="-122"/>
            </a:endParaRPr>
          </a:p>
        </p:txBody>
      </p:sp>
      <p:sp>
        <p:nvSpPr>
          <p:cNvPr id="100" name="圆角矩形 37"/>
          <p:cNvSpPr/>
          <p:nvPr/>
        </p:nvSpPr>
        <p:spPr>
          <a:xfrm>
            <a:off x="4233627" y="127302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n w="6350">
                  <a:noFill/>
                </a:ln>
                <a:solidFill>
                  <a:schemeClr val="bg1"/>
                </a:solidFill>
                <a:latin typeface="Impact" panose="020B0806030902050204" pitchFamily="34" charset="0"/>
                <a:ea typeface="微软雅黑" panose="020B0503020204020204" pitchFamily="34" charset="-122"/>
              </a:rPr>
              <a:t>问题二</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研究目标</a:t>
            </a: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0"/>
          <p:cNvSpPr/>
          <p:nvPr/>
        </p:nvSpPr>
        <p:spPr bwMode="auto">
          <a:xfrm>
            <a:off x="6304280" y="1167130"/>
            <a:ext cx="955675" cy="675640"/>
          </a:xfrm>
          <a:custGeom>
            <a:avLst/>
            <a:gdLst>
              <a:gd name="T0" fmla="*/ 880 w 1200"/>
              <a:gd name="T1" fmla="*/ 0 h 800"/>
              <a:gd name="T2" fmla="*/ 24 w 1200"/>
              <a:gd name="T3" fmla="*/ 0 h 800"/>
              <a:gd name="T4" fmla="*/ 0 w 1200"/>
              <a:gd name="T5" fmla="*/ 23 h 800"/>
              <a:gd name="T6" fmla="*/ 0 w 1200"/>
              <a:gd name="T7" fmla="*/ 479 h 800"/>
              <a:gd name="T8" fmla="*/ 320 w 1200"/>
              <a:gd name="T9" fmla="*/ 800 h 800"/>
              <a:gd name="T10" fmla="*/ 1176 w 1200"/>
              <a:gd name="T11" fmla="*/ 800 h 800"/>
              <a:gd name="T12" fmla="*/ 1200 w 1200"/>
              <a:gd name="T13" fmla="*/ 775 h 800"/>
              <a:gd name="T14" fmla="*/ 1200 w 1200"/>
              <a:gd name="T15" fmla="*/ 319 h 800"/>
              <a:gd name="T16" fmla="*/ 880 w 12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800">
                <a:moveTo>
                  <a:pt x="880" y="0"/>
                </a:moveTo>
                <a:cubicBezTo>
                  <a:pt x="24" y="0"/>
                  <a:pt x="24" y="0"/>
                  <a:pt x="24" y="0"/>
                </a:cubicBezTo>
                <a:cubicBezTo>
                  <a:pt x="11" y="0"/>
                  <a:pt x="0" y="10"/>
                  <a:pt x="0" y="23"/>
                </a:cubicBezTo>
                <a:cubicBezTo>
                  <a:pt x="0" y="479"/>
                  <a:pt x="0" y="479"/>
                  <a:pt x="0" y="479"/>
                </a:cubicBezTo>
                <a:cubicBezTo>
                  <a:pt x="0" y="656"/>
                  <a:pt x="144" y="800"/>
                  <a:pt x="320" y="800"/>
                </a:cubicBezTo>
                <a:cubicBezTo>
                  <a:pt x="1176" y="800"/>
                  <a:pt x="1176" y="800"/>
                  <a:pt x="1176" y="800"/>
                </a:cubicBezTo>
                <a:cubicBezTo>
                  <a:pt x="1190" y="800"/>
                  <a:pt x="1200" y="788"/>
                  <a:pt x="1200" y="775"/>
                </a:cubicBezTo>
                <a:cubicBezTo>
                  <a:pt x="1200" y="319"/>
                  <a:pt x="1200" y="319"/>
                  <a:pt x="1200" y="319"/>
                </a:cubicBezTo>
                <a:cubicBezTo>
                  <a:pt x="1200" y="142"/>
                  <a:pt x="1057" y="0"/>
                  <a:pt x="880" y="0"/>
                </a:cubicBezTo>
                <a:close/>
              </a:path>
            </a:pathLst>
          </a:cu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nvGrpSpPr>
          <p:cNvPr id="51" name="组合 50"/>
          <p:cNvGrpSpPr/>
          <p:nvPr/>
        </p:nvGrpSpPr>
        <p:grpSpPr>
          <a:xfrm>
            <a:off x="7190105" y="1296035"/>
            <a:ext cx="1588770" cy="2805430"/>
            <a:chOff x="3695819" y="1490836"/>
            <a:chExt cx="1751052" cy="2924532"/>
          </a:xfrm>
          <a:solidFill>
            <a:srgbClr val="37B0E8"/>
          </a:solidFill>
          <a:effectLst/>
        </p:grpSpPr>
        <p:sp>
          <p:nvSpPr>
            <p:cNvPr id="52" name="Freeform 24"/>
            <p:cNvSpPr/>
            <p:nvPr/>
          </p:nvSpPr>
          <p:spPr bwMode="auto">
            <a:xfrm>
              <a:off x="3949898" y="1746880"/>
              <a:ext cx="1241584" cy="1721584"/>
            </a:xfrm>
            <a:custGeom>
              <a:avLst/>
              <a:gdLst>
                <a:gd name="T0" fmla="*/ 811 w 948"/>
                <a:gd name="T1" fmla="*/ 852 h 1311"/>
                <a:gd name="T2" fmla="*/ 718 w 948"/>
                <a:gd name="T3" fmla="*/ 1002 h 1311"/>
                <a:gd name="T4" fmla="*/ 626 w 948"/>
                <a:gd name="T5" fmla="*/ 1247 h 1311"/>
                <a:gd name="T6" fmla="*/ 544 w 948"/>
                <a:gd name="T7" fmla="*/ 1311 h 1311"/>
                <a:gd name="T8" fmla="*/ 405 w 948"/>
                <a:gd name="T9" fmla="*/ 1311 h 1311"/>
                <a:gd name="T10" fmla="*/ 322 w 948"/>
                <a:gd name="T11" fmla="*/ 1247 h 1311"/>
                <a:gd name="T12" fmla="*/ 230 w 948"/>
                <a:gd name="T13" fmla="*/ 1002 h 1311"/>
                <a:gd name="T14" fmla="*/ 138 w 948"/>
                <a:gd name="T15" fmla="*/ 852 h 1311"/>
                <a:gd name="T16" fmla="*/ 0 w 948"/>
                <a:gd name="T17" fmla="*/ 442 h 1311"/>
                <a:gd name="T18" fmla="*/ 136 w 948"/>
                <a:gd name="T19" fmla="*/ 135 h 1311"/>
                <a:gd name="T20" fmla="*/ 474 w 948"/>
                <a:gd name="T21" fmla="*/ 0 h 1311"/>
                <a:gd name="T22" fmla="*/ 812 w 948"/>
                <a:gd name="T23" fmla="*/ 135 h 1311"/>
                <a:gd name="T24" fmla="*/ 948 w 948"/>
                <a:gd name="T25" fmla="*/ 442 h 1311"/>
                <a:gd name="T26" fmla="*/ 811 w 948"/>
                <a:gd name="T27" fmla="*/ 852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8" h="1311">
                  <a:moveTo>
                    <a:pt x="811" y="852"/>
                  </a:moveTo>
                  <a:cubicBezTo>
                    <a:pt x="782" y="896"/>
                    <a:pt x="749" y="946"/>
                    <a:pt x="718" y="1002"/>
                  </a:cubicBezTo>
                  <a:cubicBezTo>
                    <a:pt x="672" y="1087"/>
                    <a:pt x="644" y="1171"/>
                    <a:pt x="626" y="1247"/>
                  </a:cubicBezTo>
                  <a:cubicBezTo>
                    <a:pt x="617" y="1285"/>
                    <a:pt x="583" y="1311"/>
                    <a:pt x="544" y="1311"/>
                  </a:cubicBezTo>
                  <a:cubicBezTo>
                    <a:pt x="405" y="1311"/>
                    <a:pt x="405" y="1311"/>
                    <a:pt x="405" y="1311"/>
                  </a:cubicBezTo>
                  <a:cubicBezTo>
                    <a:pt x="365" y="1311"/>
                    <a:pt x="332" y="1285"/>
                    <a:pt x="322" y="1247"/>
                  </a:cubicBezTo>
                  <a:cubicBezTo>
                    <a:pt x="305" y="1171"/>
                    <a:pt x="276" y="1087"/>
                    <a:pt x="230" y="1002"/>
                  </a:cubicBezTo>
                  <a:cubicBezTo>
                    <a:pt x="199" y="946"/>
                    <a:pt x="166" y="896"/>
                    <a:pt x="138" y="852"/>
                  </a:cubicBezTo>
                  <a:cubicBezTo>
                    <a:pt x="55" y="727"/>
                    <a:pt x="0" y="644"/>
                    <a:pt x="0" y="442"/>
                  </a:cubicBezTo>
                  <a:cubicBezTo>
                    <a:pt x="0" y="328"/>
                    <a:pt x="49" y="219"/>
                    <a:pt x="136" y="135"/>
                  </a:cubicBezTo>
                  <a:cubicBezTo>
                    <a:pt x="227" y="48"/>
                    <a:pt x="347" y="0"/>
                    <a:pt x="474" y="0"/>
                  </a:cubicBezTo>
                  <a:cubicBezTo>
                    <a:pt x="601" y="0"/>
                    <a:pt x="721" y="48"/>
                    <a:pt x="812" y="135"/>
                  </a:cubicBezTo>
                  <a:cubicBezTo>
                    <a:pt x="900" y="219"/>
                    <a:pt x="948" y="328"/>
                    <a:pt x="948" y="442"/>
                  </a:cubicBezTo>
                  <a:cubicBezTo>
                    <a:pt x="948" y="644"/>
                    <a:pt x="893" y="727"/>
                    <a:pt x="811" y="852"/>
                  </a:cubicBezTo>
                  <a:close/>
                </a:path>
              </a:pathLst>
            </a:custGeom>
            <a:solidFill>
              <a:srgbClr val="F0F1F3"/>
            </a:solidFill>
            <a:ln>
              <a:noFill/>
            </a:ln>
            <a:effectLst/>
          </p:spPr>
          <p:txBody>
            <a:bodyPr vert="horz" wrap="square" lIns="91440" tIns="45720" rIns="91440" bIns="45720" numCol="1" anchor="t" anchorCtr="0" compatLnSpc="1"/>
            <a:lstStyle/>
            <a:p>
              <a:endParaRPr lang="zh-CN" altLang="en-US"/>
            </a:p>
          </p:txBody>
        </p:sp>
        <p:grpSp>
          <p:nvGrpSpPr>
            <p:cNvPr id="53" name="组合 52"/>
            <p:cNvGrpSpPr/>
            <p:nvPr/>
          </p:nvGrpSpPr>
          <p:grpSpPr>
            <a:xfrm>
              <a:off x="3695819" y="1490836"/>
              <a:ext cx="1751052" cy="2924532"/>
              <a:chOff x="3695819" y="1490836"/>
              <a:chExt cx="1751052" cy="2924532"/>
            </a:xfrm>
            <a:grpFill/>
          </p:grpSpPr>
          <p:sp>
            <p:nvSpPr>
              <p:cNvPr id="54" name="Freeform 25"/>
              <p:cNvSpPr>
                <a:spLocks noEditPoints="1"/>
              </p:cNvSpPr>
              <p:nvPr/>
            </p:nvSpPr>
            <p:spPr bwMode="auto">
              <a:xfrm>
                <a:off x="3695819" y="1490836"/>
                <a:ext cx="1751052" cy="2233672"/>
              </a:xfrm>
              <a:custGeom>
                <a:avLst/>
                <a:gdLst>
                  <a:gd name="T0" fmla="*/ 668 w 1337"/>
                  <a:gd name="T1" fmla="*/ 0 h 1701"/>
                  <a:gd name="T2" fmla="*/ 0 w 1337"/>
                  <a:gd name="T3" fmla="*/ 637 h 1701"/>
                  <a:gd name="T4" fmla="*/ 253 w 1337"/>
                  <a:gd name="T5" fmla="*/ 1290 h 1701"/>
                  <a:gd name="T6" fmla="*/ 348 w 1337"/>
                  <a:gd name="T7" fmla="*/ 1623 h 1701"/>
                  <a:gd name="T8" fmla="*/ 432 w 1337"/>
                  <a:gd name="T9" fmla="*/ 1701 h 1701"/>
                  <a:gd name="T10" fmla="*/ 668 w 1337"/>
                  <a:gd name="T11" fmla="*/ 1701 h 1701"/>
                  <a:gd name="T12" fmla="*/ 904 w 1337"/>
                  <a:gd name="T13" fmla="*/ 1701 h 1701"/>
                  <a:gd name="T14" fmla="*/ 988 w 1337"/>
                  <a:gd name="T15" fmla="*/ 1623 h 1701"/>
                  <a:gd name="T16" fmla="*/ 1084 w 1337"/>
                  <a:gd name="T17" fmla="*/ 1290 h 1701"/>
                  <a:gd name="T18" fmla="*/ 1337 w 1337"/>
                  <a:gd name="T19" fmla="*/ 637 h 1701"/>
                  <a:gd name="T20" fmla="*/ 668 w 1337"/>
                  <a:gd name="T21" fmla="*/ 0 h 1701"/>
                  <a:gd name="T22" fmla="*/ 1005 w 1337"/>
                  <a:gd name="T23" fmla="*/ 1047 h 1701"/>
                  <a:gd name="T24" fmla="*/ 912 w 1337"/>
                  <a:gd name="T25" fmla="*/ 1197 h 1701"/>
                  <a:gd name="T26" fmla="*/ 820 w 1337"/>
                  <a:gd name="T27" fmla="*/ 1442 h 1701"/>
                  <a:gd name="T28" fmla="*/ 738 w 1337"/>
                  <a:gd name="T29" fmla="*/ 1506 h 1701"/>
                  <a:gd name="T30" fmla="*/ 599 w 1337"/>
                  <a:gd name="T31" fmla="*/ 1506 h 1701"/>
                  <a:gd name="T32" fmla="*/ 516 w 1337"/>
                  <a:gd name="T33" fmla="*/ 1442 h 1701"/>
                  <a:gd name="T34" fmla="*/ 424 w 1337"/>
                  <a:gd name="T35" fmla="*/ 1197 h 1701"/>
                  <a:gd name="T36" fmla="*/ 332 w 1337"/>
                  <a:gd name="T37" fmla="*/ 1047 h 1701"/>
                  <a:gd name="T38" fmla="*/ 194 w 1337"/>
                  <a:gd name="T39" fmla="*/ 637 h 1701"/>
                  <a:gd name="T40" fmla="*/ 330 w 1337"/>
                  <a:gd name="T41" fmla="*/ 330 h 1701"/>
                  <a:gd name="T42" fmla="*/ 668 w 1337"/>
                  <a:gd name="T43" fmla="*/ 195 h 1701"/>
                  <a:gd name="T44" fmla="*/ 1006 w 1337"/>
                  <a:gd name="T45" fmla="*/ 330 h 1701"/>
                  <a:gd name="T46" fmla="*/ 1142 w 1337"/>
                  <a:gd name="T47" fmla="*/ 637 h 1701"/>
                  <a:gd name="T48" fmla="*/ 1005 w 1337"/>
                  <a:gd name="T49" fmla="*/ 1047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7" h="1701">
                    <a:moveTo>
                      <a:pt x="668" y="0"/>
                    </a:moveTo>
                    <a:cubicBezTo>
                      <a:pt x="299" y="0"/>
                      <a:pt x="0" y="293"/>
                      <a:pt x="0" y="637"/>
                    </a:cubicBezTo>
                    <a:cubicBezTo>
                      <a:pt x="0" y="981"/>
                      <a:pt x="142" y="1087"/>
                      <a:pt x="253" y="1290"/>
                    </a:cubicBezTo>
                    <a:cubicBezTo>
                      <a:pt x="321" y="1417"/>
                      <a:pt x="342" y="1545"/>
                      <a:pt x="348" y="1623"/>
                    </a:cubicBezTo>
                    <a:cubicBezTo>
                      <a:pt x="352" y="1667"/>
                      <a:pt x="388" y="1701"/>
                      <a:pt x="432" y="1701"/>
                    </a:cubicBezTo>
                    <a:cubicBezTo>
                      <a:pt x="668" y="1701"/>
                      <a:pt x="668" y="1701"/>
                      <a:pt x="668" y="1701"/>
                    </a:cubicBezTo>
                    <a:cubicBezTo>
                      <a:pt x="904" y="1701"/>
                      <a:pt x="904" y="1701"/>
                      <a:pt x="904" y="1701"/>
                    </a:cubicBezTo>
                    <a:cubicBezTo>
                      <a:pt x="948" y="1701"/>
                      <a:pt x="985" y="1667"/>
                      <a:pt x="988" y="1623"/>
                    </a:cubicBezTo>
                    <a:cubicBezTo>
                      <a:pt x="994" y="1545"/>
                      <a:pt x="1015" y="1417"/>
                      <a:pt x="1084" y="1290"/>
                    </a:cubicBezTo>
                    <a:cubicBezTo>
                      <a:pt x="1194" y="1087"/>
                      <a:pt x="1337" y="981"/>
                      <a:pt x="1337" y="637"/>
                    </a:cubicBezTo>
                    <a:cubicBezTo>
                      <a:pt x="1337" y="293"/>
                      <a:pt x="1037" y="0"/>
                      <a:pt x="668" y="0"/>
                    </a:cubicBezTo>
                    <a:close/>
                    <a:moveTo>
                      <a:pt x="1005" y="1047"/>
                    </a:moveTo>
                    <a:cubicBezTo>
                      <a:pt x="976" y="1091"/>
                      <a:pt x="943" y="1141"/>
                      <a:pt x="912" y="1197"/>
                    </a:cubicBezTo>
                    <a:cubicBezTo>
                      <a:pt x="866" y="1282"/>
                      <a:pt x="838" y="1366"/>
                      <a:pt x="820" y="1442"/>
                    </a:cubicBezTo>
                    <a:cubicBezTo>
                      <a:pt x="811" y="1480"/>
                      <a:pt x="777" y="1506"/>
                      <a:pt x="738" y="1506"/>
                    </a:cubicBezTo>
                    <a:cubicBezTo>
                      <a:pt x="599" y="1506"/>
                      <a:pt x="599" y="1506"/>
                      <a:pt x="599" y="1506"/>
                    </a:cubicBezTo>
                    <a:cubicBezTo>
                      <a:pt x="559" y="1506"/>
                      <a:pt x="526" y="1480"/>
                      <a:pt x="516" y="1442"/>
                    </a:cubicBezTo>
                    <a:cubicBezTo>
                      <a:pt x="499" y="1366"/>
                      <a:pt x="470" y="1282"/>
                      <a:pt x="424" y="1197"/>
                    </a:cubicBezTo>
                    <a:cubicBezTo>
                      <a:pt x="393" y="1141"/>
                      <a:pt x="360" y="1091"/>
                      <a:pt x="332" y="1047"/>
                    </a:cubicBezTo>
                    <a:cubicBezTo>
                      <a:pt x="249" y="922"/>
                      <a:pt x="194" y="839"/>
                      <a:pt x="194" y="637"/>
                    </a:cubicBezTo>
                    <a:cubicBezTo>
                      <a:pt x="194" y="523"/>
                      <a:pt x="243" y="414"/>
                      <a:pt x="330" y="330"/>
                    </a:cubicBezTo>
                    <a:cubicBezTo>
                      <a:pt x="421" y="243"/>
                      <a:pt x="541" y="195"/>
                      <a:pt x="668" y="195"/>
                    </a:cubicBezTo>
                    <a:cubicBezTo>
                      <a:pt x="795" y="195"/>
                      <a:pt x="915" y="243"/>
                      <a:pt x="1006" y="330"/>
                    </a:cubicBezTo>
                    <a:cubicBezTo>
                      <a:pt x="1094" y="414"/>
                      <a:pt x="1142" y="523"/>
                      <a:pt x="1142" y="637"/>
                    </a:cubicBezTo>
                    <a:cubicBezTo>
                      <a:pt x="1142" y="839"/>
                      <a:pt x="1087" y="922"/>
                      <a:pt x="1005" y="1047"/>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5" name="Freeform 26"/>
              <p:cNvSpPr/>
              <p:nvPr/>
            </p:nvSpPr>
            <p:spPr bwMode="auto">
              <a:xfrm>
                <a:off x="4154210" y="3767727"/>
                <a:ext cx="832961" cy="186631"/>
              </a:xfrm>
              <a:custGeom>
                <a:avLst/>
                <a:gdLst>
                  <a:gd name="T0" fmla="*/ 565 w 636"/>
                  <a:gd name="T1" fmla="*/ 0 h 142"/>
                  <a:gd name="T2" fmla="*/ 71 w 636"/>
                  <a:gd name="T3" fmla="*/ 0 h 142"/>
                  <a:gd name="T4" fmla="*/ 0 w 636"/>
                  <a:gd name="T5" fmla="*/ 71 h 142"/>
                  <a:gd name="T6" fmla="*/ 71 w 636"/>
                  <a:gd name="T7" fmla="*/ 142 h 142"/>
                  <a:gd name="T8" fmla="*/ 565 w 636"/>
                  <a:gd name="T9" fmla="*/ 142 h 142"/>
                  <a:gd name="T10" fmla="*/ 636 w 636"/>
                  <a:gd name="T11" fmla="*/ 71 h 142"/>
                  <a:gd name="T12" fmla="*/ 565 w 63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636" h="142">
                    <a:moveTo>
                      <a:pt x="565" y="0"/>
                    </a:moveTo>
                    <a:cubicBezTo>
                      <a:pt x="71" y="0"/>
                      <a:pt x="71" y="0"/>
                      <a:pt x="71" y="0"/>
                    </a:cubicBezTo>
                    <a:cubicBezTo>
                      <a:pt x="32" y="0"/>
                      <a:pt x="0" y="32"/>
                      <a:pt x="0" y="71"/>
                    </a:cubicBezTo>
                    <a:cubicBezTo>
                      <a:pt x="0" y="110"/>
                      <a:pt x="32" y="142"/>
                      <a:pt x="71" y="142"/>
                    </a:cubicBezTo>
                    <a:cubicBezTo>
                      <a:pt x="565" y="142"/>
                      <a:pt x="565" y="142"/>
                      <a:pt x="565" y="142"/>
                    </a:cubicBezTo>
                    <a:cubicBezTo>
                      <a:pt x="604" y="142"/>
                      <a:pt x="636" y="110"/>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6" name="Freeform 27"/>
              <p:cNvSpPr/>
              <p:nvPr/>
            </p:nvSpPr>
            <p:spPr bwMode="auto">
              <a:xfrm>
                <a:off x="4154210" y="3997577"/>
                <a:ext cx="832961" cy="187940"/>
              </a:xfrm>
              <a:custGeom>
                <a:avLst/>
                <a:gdLst>
                  <a:gd name="T0" fmla="*/ 565 w 636"/>
                  <a:gd name="T1" fmla="*/ 0 h 143"/>
                  <a:gd name="T2" fmla="*/ 71 w 636"/>
                  <a:gd name="T3" fmla="*/ 0 h 143"/>
                  <a:gd name="T4" fmla="*/ 0 w 636"/>
                  <a:gd name="T5" fmla="*/ 71 h 143"/>
                  <a:gd name="T6" fmla="*/ 71 w 636"/>
                  <a:gd name="T7" fmla="*/ 143 h 143"/>
                  <a:gd name="T8" fmla="*/ 565 w 636"/>
                  <a:gd name="T9" fmla="*/ 143 h 143"/>
                  <a:gd name="T10" fmla="*/ 636 w 636"/>
                  <a:gd name="T11" fmla="*/ 71 h 143"/>
                  <a:gd name="T12" fmla="*/ 565 w 636"/>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636" h="143">
                    <a:moveTo>
                      <a:pt x="565" y="0"/>
                    </a:moveTo>
                    <a:cubicBezTo>
                      <a:pt x="71" y="0"/>
                      <a:pt x="71" y="0"/>
                      <a:pt x="71" y="0"/>
                    </a:cubicBezTo>
                    <a:cubicBezTo>
                      <a:pt x="32" y="0"/>
                      <a:pt x="0" y="32"/>
                      <a:pt x="0" y="71"/>
                    </a:cubicBezTo>
                    <a:cubicBezTo>
                      <a:pt x="0" y="111"/>
                      <a:pt x="32" y="143"/>
                      <a:pt x="71" y="143"/>
                    </a:cubicBezTo>
                    <a:cubicBezTo>
                      <a:pt x="565" y="143"/>
                      <a:pt x="565" y="143"/>
                      <a:pt x="565" y="143"/>
                    </a:cubicBezTo>
                    <a:cubicBezTo>
                      <a:pt x="604" y="143"/>
                      <a:pt x="636" y="111"/>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7" name="Freeform 28"/>
              <p:cNvSpPr/>
              <p:nvPr/>
            </p:nvSpPr>
            <p:spPr bwMode="auto">
              <a:xfrm>
                <a:off x="4286488" y="4227428"/>
                <a:ext cx="569714" cy="187940"/>
              </a:xfrm>
              <a:custGeom>
                <a:avLst/>
                <a:gdLst>
                  <a:gd name="T0" fmla="*/ 363 w 435"/>
                  <a:gd name="T1" fmla="*/ 0 h 143"/>
                  <a:gd name="T2" fmla="*/ 71 w 435"/>
                  <a:gd name="T3" fmla="*/ 0 h 143"/>
                  <a:gd name="T4" fmla="*/ 0 w 435"/>
                  <a:gd name="T5" fmla="*/ 71 h 143"/>
                  <a:gd name="T6" fmla="*/ 71 w 435"/>
                  <a:gd name="T7" fmla="*/ 143 h 143"/>
                  <a:gd name="T8" fmla="*/ 363 w 435"/>
                  <a:gd name="T9" fmla="*/ 143 h 143"/>
                  <a:gd name="T10" fmla="*/ 435 w 435"/>
                  <a:gd name="T11" fmla="*/ 71 h 143"/>
                  <a:gd name="T12" fmla="*/ 363 w 435"/>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435" h="143">
                    <a:moveTo>
                      <a:pt x="363" y="0"/>
                    </a:moveTo>
                    <a:cubicBezTo>
                      <a:pt x="71" y="0"/>
                      <a:pt x="71" y="0"/>
                      <a:pt x="71" y="0"/>
                    </a:cubicBezTo>
                    <a:cubicBezTo>
                      <a:pt x="32" y="0"/>
                      <a:pt x="0" y="32"/>
                      <a:pt x="0" y="71"/>
                    </a:cubicBezTo>
                    <a:cubicBezTo>
                      <a:pt x="0" y="111"/>
                      <a:pt x="32" y="143"/>
                      <a:pt x="71" y="143"/>
                    </a:cubicBezTo>
                    <a:cubicBezTo>
                      <a:pt x="363" y="143"/>
                      <a:pt x="363" y="143"/>
                      <a:pt x="363" y="143"/>
                    </a:cubicBezTo>
                    <a:cubicBezTo>
                      <a:pt x="403" y="143"/>
                      <a:pt x="435" y="111"/>
                      <a:pt x="435" y="71"/>
                    </a:cubicBezTo>
                    <a:cubicBezTo>
                      <a:pt x="435" y="32"/>
                      <a:pt x="403" y="0"/>
                      <a:pt x="363"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grpSp>
      </p:grpSp>
      <p:sp>
        <p:nvSpPr>
          <p:cNvPr id="58" name="Freeform 29"/>
          <p:cNvSpPr>
            <a:spLocks noEditPoints="1"/>
          </p:cNvSpPr>
          <p:nvPr/>
        </p:nvSpPr>
        <p:spPr bwMode="auto">
          <a:xfrm>
            <a:off x="7837170" y="2472055"/>
            <a:ext cx="293370" cy="321310"/>
          </a:xfrm>
          <a:custGeom>
            <a:avLst/>
            <a:gdLst>
              <a:gd name="T0" fmla="*/ 132 w 278"/>
              <a:gd name="T1" fmla="*/ 287 h 288"/>
              <a:gd name="T2" fmla="*/ 146 w 278"/>
              <a:gd name="T3" fmla="*/ 287 h 288"/>
              <a:gd name="T4" fmla="*/ 159 w 278"/>
              <a:gd name="T5" fmla="*/ 242 h 288"/>
              <a:gd name="T6" fmla="*/ 177 w 278"/>
              <a:gd name="T7" fmla="*/ 234 h 288"/>
              <a:gd name="T8" fmla="*/ 213 w 278"/>
              <a:gd name="T9" fmla="*/ 264 h 288"/>
              <a:gd name="T10" fmla="*/ 229 w 278"/>
              <a:gd name="T11" fmla="*/ 256 h 288"/>
              <a:gd name="T12" fmla="*/ 213 w 278"/>
              <a:gd name="T13" fmla="*/ 211 h 288"/>
              <a:gd name="T14" fmla="*/ 222 w 278"/>
              <a:gd name="T15" fmla="*/ 195 h 288"/>
              <a:gd name="T16" fmla="*/ 269 w 278"/>
              <a:gd name="T17" fmla="*/ 198 h 288"/>
              <a:gd name="T18" fmla="*/ 278 w 278"/>
              <a:gd name="T19" fmla="*/ 181 h 288"/>
              <a:gd name="T20" fmla="*/ 239 w 278"/>
              <a:gd name="T21" fmla="*/ 155 h 288"/>
              <a:gd name="T22" fmla="*/ 237 w 278"/>
              <a:gd name="T23" fmla="*/ 136 h 288"/>
              <a:gd name="T24" fmla="*/ 276 w 278"/>
              <a:gd name="T25" fmla="*/ 111 h 288"/>
              <a:gd name="T26" fmla="*/ 274 w 278"/>
              <a:gd name="T27" fmla="*/ 93 h 288"/>
              <a:gd name="T28" fmla="*/ 226 w 278"/>
              <a:gd name="T29" fmla="*/ 95 h 288"/>
              <a:gd name="T30" fmla="*/ 213 w 278"/>
              <a:gd name="T31" fmla="*/ 80 h 288"/>
              <a:gd name="T32" fmla="*/ 231 w 278"/>
              <a:gd name="T33" fmla="*/ 37 h 288"/>
              <a:gd name="T34" fmla="*/ 218 w 278"/>
              <a:gd name="T35" fmla="*/ 24 h 288"/>
              <a:gd name="T36" fmla="*/ 181 w 278"/>
              <a:gd name="T37" fmla="*/ 53 h 288"/>
              <a:gd name="T38" fmla="*/ 162 w 278"/>
              <a:gd name="T39" fmla="*/ 49 h 288"/>
              <a:gd name="T40" fmla="*/ 150 w 278"/>
              <a:gd name="T41" fmla="*/ 3 h 288"/>
              <a:gd name="T42" fmla="*/ 132 w 278"/>
              <a:gd name="T43" fmla="*/ 0 h 288"/>
              <a:gd name="T44" fmla="*/ 119 w 278"/>
              <a:gd name="T45" fmla="*/ 46 h 288"/>
              <a:gd name="T46" fmla="*/ 102 w 278"/>
              <a:gd name="T47" fmla="*/ 53 h 288"/>
              <a:gd name="T48" fmla="*/ 65 w 278"/>
              <a:gd name="T49" fmla="*/ 24 h 288"/>
              <a:gd name="T50" fmla="*/ 49 w 278"/>
              <a:gd name="T51" fmla="*/ 32 h 288"/>
              <a:gd name="T52" fmla="*/ 65 w 278"/>
              <a:gd name="T53" fmla="*/ 76 h 288"/>
              <a:gd name="T54" fmla="*/ 56 w 278"/>
              <a:gd name="T55" fmla="*/ 93 h 288"/>
              <a:gd name="T56" fmla="*/ 9 w 278"/>
              <a:gd name="T57" fmla="*/ 90 h 288"/>
              <a:gd name="T58" fmla="*/ 0 w 278"/>
              <a:gd name="T59" fmla="*/ 106 h 288"/>
              <a:gd name="T60" fmla="*/ 40 w 278"/>
              <a:gd name="T61" fmla="*/ 132 h 288"/>
              <a:gd name="T62" fmla="*/ 42 w 278"/>
              <a:gd name="T63" fmla="*/ 151 h 288"/>
              <a:gd name="T64" fmla="*/ 2 w 278"/>
              <a:gd name="T65" fmla="*/ 177 h 288"/>
              <a:gd name="T66" fmla="*/ 5 w 278"/>
              <a:gd name="T67" fmla="*/ 195 h 288"/>
              <a:gd name="T68" fmla="*/ 52 w 278"/>
              <a:gd name="T69" fmla="*/ 193 h 288"/>
              <a:gd name="T70" fmla="*/ 65 w 278"/>
              <a:gd name="T71" fmla="*/ 207 h 288"/>
              <a:gd name="T72" fmla="*/ 48 w 278"/>
              <a:gd name="T73" fmla="*/ 251 h 288"/>
              <a:gd name="T74" fmla="*/ 60 w 278"/>
              <a:gd name="T75" fmla="*/ 264 h 288"/>
              <a:gd name="T76" fmla="*/ 98 w 278"/>
              <a:gd name="T77" fmla="*/ 235 h 288"/>
              <a:gd name="T78" fmla="*/ 116 w 278"/>
              <a:gd name="T79" fmla="*/ 239 h 288"/>
              <a:gd name="T80" fmla="*/ 128 w 278"/>
              <a:gd name="T81" fmla="*/ 284 h 288"/>
              <a:gd name="T82" fmla="*/ 139 w 278"/>
              <a:gd name="T83" fmla="*/ 75 h 288"/>
              <a:gd name="T84" fmla="*/ 139 w 278"/>
              <a:gd name="T85" fmla="*/ 2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8" h="288">
                <a:moveTo>
                  <a:pt x="128" y="284"/>
                </a:moveTo>
                <a:cubicBezTo>
                  <a:pt x="129" y="286"/>
                  <a:pt x="130" y="287"/>
                  <a:pt x="132" y="287"/>
                </a:cubicBezTo>
                <a:cubicBezTo>
                  <a:pt x="134" y="288"/>
                  <a:pt x="137" y="288"/>
                  <a:pt x="139" y="288"/>
                </a:cubicBezTo>
                <a:cubicBezTo>
                  <a:pt x="142" y="288"/>
                  <a:pt x="144" y="288"/>
                  <a:pt x="146" y="287"/>
                </a:cubicBezTo>
                <a:cubicBezTo>
                  <a:pt x="148" y="287"/>
                  <a:pt x="150" y="286"/>
                  <a:pt x="150" y="284"/>
                </a:cubicBezTo>
                <a:cubicBezTo>
                  <a:pt x="159" y="242"/>
                  <a:pt x="159" y="242"/>
                  <a:pt x="159" y="242"/>
                </a:cubicBezTo>
                <a:cubicBezTo>
                  <a:pt x="159" y="240"/>
                  <a:pt x="160" y="239"/>
                  <a:pt x="162" y="239"/>
                </a:cubicBezTo>
                <a:cubicBezTo>
                  <a:pt x="167" y="238"/>
                  <a:pt x="172" y="236"/>
                  <a:pt x="177" y="234"/>
                </a:cubicBezTo>
                <a:cubicBezTo>
                  <a:pt x="178" y="234"/>
                  <a:pt x="180" y="234"/>
                  <a:pt x="181" y="235"/>
                </a:cubicBezTo>
                <a:cubicBezTo>
                  <a:pt x="213" y="264"/>
                  <a:pt x="213" y="264"/>
                  <a:pt x="213" y="264"/>
                </a:cubicBezTo>
                <a:cubicBezTo>
                  <a:pt x="214" y="265"/>
                  <a:pt x="216" y="265"/>
                  <a:pt x="218" y="264"/>
                </a:cubicBezTo>
                <a:cubicBezTo>
                  <a:pt x="222" y="262"/>
                  <a:pt x="226" y="259"/>
                  <a:pt x="229" y="256"/>
                </a:cubicBezTo>
                <a:cubicBezTo>
                  <a:pt x="231" y="255"/>
                  <a:pt x="231" y="253"/>
                  <a:pt x="231" y="251"/>
                </a:cubicBezTo>
                <a:cubicBezTo>
                  <a:pt x="213" y="211"/>
                  <a:pt x="213" y="211"/>
                  <a:pt x="213" y="211"/>
                </a:cubicBezTo>
                <a:cubicBezTo>
                  <a:pt x="212" y="210"/>
                  <a:pt x="212" y="208"/>
                  <a:pt x="213" y="207"/>
                </a:cubicBezTo>
                <a:cubicBezTo>
                  <a:pt x="217" y="203"/>
                  <a:pt x="220" y="199"/>
                  <a:pt x="222" y="195"/>
                </a:cubicBezTo>
                <a:cubicBezTo>
                  <a:pt x="223" y="194"/>
                  <a:pt x="225" y="193"/>
                  <a:pt x="226" y="193"/>
                </a:cubicBezTo>
                <a:cubicBezTo>
                  <a:pt x="269" y="198"/>
                  <a:pt x="269" y="198"/>
                  <a:pt x="269" y="198"/>
                </a:cubicBezTo>
                <a:cubicBezTo>
                  <a:pt x="271" y="198"/>
                  <a:pt x="273" y="197"/>
                  <a:pt x="273" y="195"/>
                </a:cubicBezTo>
                <a:cubicBezTo>
                  <a:pt x="278" y="181"/>
                  <a:pt x="278" y="181"/>
                  <a:pt x="278" y="181"/>
                </a:cubicBezTo>
                <a:cubicBezTo>
                  <a:pt x="278" y="180"/>
                  <a:pt x="278" y="178"/>
                  <a:pt x="276" y="177"/>
                </a:cubicBezTo>
                <a:cubicBezTo>
                  <a:pt x="239" y="155"/>
                  <a:pt x="239" y="155"/>
                  <a:pt x="239" y="155"/>
                </a:cubicBezTo>
                <a:cubicBezTo>
                  <a:pt x="237" y="154"/>
                  <a:pt x="236" y="153"/>
                  <a:pt x="237" y="151"/>
                </a:cubicBezTo>
                <a:cubicBezTo>
                  <a:pt x="237" y="146"/>
                  <a:pt x="237" y="141"/>
                  <a:pt x="237" y="136"/>
                </a:cubicBezTo>
                <a:cubicBezTo>
                  <a:pt x="236" y="135"/>
                  <a:pt x="237" y="133"/>
                  <a:pt x="239" y="132"/>
                </a:cubicBezTo>
                <a:cubicBezTo>
                  <a:pt x="276" y="111"/>
                  <a:pt x="276" y="111"/>
                  <a:pt x="276" y="111"/>
                </a:cubicBezTo>
                <a:cubicBezTo>
                  <a:pt x="278" y="110"/>
                  <a:pt x="278" y="108"/>
                  <a:pt x="278" y="106"/>
                </a:cubicBezTo>
                <a:cubicBezTo>
                  <a:pt x="277" y="102"/>
                  <a:pt x="275" y="97"/>
                  <a:pt x="274" y="93"/>
                </a:cubicBezTo>
                <a:cubicBezTo>
                  <a:pt x="273" y="91"/>
                  <a:pt x="271" y="90"/>
                  <a:pt x="269" y="90"/>
                </a:cubicBezTo>
                <a:cubicBezTo>
                  <a:pt x="226" y="95"/>
                  <a:pt x="226" y="95"/>
                  <a:pt x="226" y="95"/>
                </a:cubicBezTo>
                <a:cubicBezTo>
                  <a:pt x="225" y="95"/>
                  <a:pt x="223" y="94"/>
                  <a:pt x="223" y="93"/>
                </a:cubicBezTo>
                <a:cubicBezTo>
                  <a:pt x="220" y="88"/>
                  <a:pt x="217" y="84"/>
                  <a:pt x="213" y="80"/>
                </a:cubicBezTo>
                <a:cubicBezTo>
                  <a:pt x="213" y="79"/>
                  <a:pt x="212" y="78"/>
                  <a:pt x="213" y="76"/>
                </a:cubicBezTo>
                <a:cubicBezTo>
                  <a:pt x="231" y="37"/>
                  <a:pt x="231" y="37"/>
                  <a:pt x="231" y="37"/>
                </a:cubicBezTo>
                <a:cubicBezTo>
                  <a:pt x="231" y="35"/>
                  <a:pt x="231" y="33"/>
                  <a:pt x="229" y="32"/>
                </a:cubicBezTo>
                <a:cubicBezTo>
                  <a:pt x="218" y="24"/>
                  <a:pt x="218" y="24"/>
                  <a:pt x="218" y="24"/>
                </a:cubicBezTo>
                <a:cubicBezTo>
                  <a:pt x="216" y="22"/>
                  <a:pt x="214" y="23"/>
                  <a:pt x="213" y="24"/>
                </a:cubicBezTo>
                <a:cubicBezTo>
                  <a:pt x="181" y="53"/>
                  <a:pt x="181" y="53"/>
                  <a:pt x="181" y="53"/>
                </a:cubicBezTo>
                <a:cubicBezTo>
                  <a:pt x="180" y="54"/>
                  <a:pt x="178" y="54"/>
                  <a:pt x="177" y="53"/>
                </a:cubicBezTo>
                <a:cubicBezTo>
                  <a:pt x="172" y="52"/>
                  <a:pt x="167" y="50"/>
                  <a:pt x="162" y="49"/>
                </a:cubicBezTo>
                <a:cubicBezTo>
                  <a:pt x="160" y="48"/>
                  <a:pt x="159" y="47"/>
                  <a:pt x="159" y="46"/>
                </a:cubicBezTo>
                <a:cubicBezTo>
                  <a:pt x="150" y="3"/>
                  <a:pt x="150" y="3"/>
                  <a:pt x="150" y="3"/>
                </a:cubicBezTo>
                <a:cubicBezTo>
                  <a:pt x="150" y="2"/>
                  <a:pt x="148" y="0"/>
                  <a:pt x="146" y="0"/>
                </a:cubicBezTo>
                <a:cubicBezTo>
                  <a:pt x="132" y="0"/>
                  <a:pt x="132" y="0"/>
                  <a:pt x="132" y="0"/>
                </a:cubicBezTo>
                <a:cubicBezTo>
                  <a:pt x="130" y="0"/>
                  <a:pt x="129" y="2"/>
                  <a:pt x="128" y="3"/>
                </a:cubicBezTo>
                <a:cubicBezTo>
                  <a:pt x="119" y="46"/>
                  <a:pt x="119" y="46"/>
                  <a:pt x="119" y="46"/>
                </a:cubicBezTo>
                <a:cubicBezTo>
                  <a:pt x="119" y="47"/>
                  <a:pt x="118" y="48"/>
                  <a:pt x="116" y="49"/>
                </a:cubicBezTo>
                <a:cubicBezTo>
                  <a:pt x="111" y="50"/>
                  <a:pt x="106" y="52"/>
                  <a:pt x="102" y="53"/>
                </a:cubicBezTo>
                <a:cubicBezTo>
                  <a:pt x="100" y="54"/>
                  <a:pt x="99" y="54"/>
                  <a:pt x="98" y="53"/>
                </a:cubicBezTo>
                <a:cubicBezTo>
                  <a:pt x="65" y="24"/>
                  <a:pt x="65" y="24"/>
                  <a:pt x="65" y="24"/>
                </a:cubicBezTo>
                <a:cubicBezTo>
                  <a:pt x="64" y="23"/>
                  <a:pt x="62" y="22"/>
                  <a:pt x="60" y="23"/>
                </a:cubicBezTo>
                <a:cubicBezTo>
                  <a:pt x="56" y="26"/>
                  <a:pt x="53" y="29"/>
                  <a:pt x="49" y="32"/>
                </a:cubicBezTo>
                <a:cubicBezTo>
                  <a:pt x="47" y="33"/>
                  <a:pt x="47" y="35"/>
                  <a:pt x="48" y="37"/>
                </a:cubicBezTo>
                <a:cubicBezTo>
                  <a:pt x="65" y="76"/>
                  <a:pt x="65" y="76"/>
                  <a:pt x="65" y="76"/>
                </a:cubicBezTo>
                <a:cubicBezTo>
                  <a:pt x="66" y="78"/>
                  <a:pt x="66" y="79"/>
                  <a:pt x="65" y="80"/>
                </a:cubicBezTo>
                <a:cubicBezTo>
                  <a:pt x="61" y="84"/>
                  <a:pt x="58" y="88"/>
                  <a:pt x="56" y="93"/>
                </a:cubicBezTo>
                <a:cubicBezTo>
                  <a:pt x="55" y="94"/>
                  <a:pt x="53" y="95"/>
                  <a:pt x="52" y="95"/>
                </a:cubicBezTo>
                <a:cubicBezTo>
                  <a:pt x="9" y="90"/>
                  <a:pt x="9" y="90"/>
                  <a:pt x="9" y="90"/>
                </a:cubicBezTo>
                <a:cubicBezTo>
                  <a:pt x="7" y="90"/>
                  <a:pt x="5" y="91"/>
                  <a:pt x="5" y="93"/>
                </a:cubicBezTo>
                <a:cubicBezTo>
                  <a:pt x="3" y="97"/>
                  <a:pt x="1" y="102"/>
                  <a:pt x="0" y="106"/>
                </a:cubicBezTo>
                <a:cubicBezTo>
                  <a:pt x="0" y="108"/>
                  <a:pt x="1" y="110"/>
                  <a:pt x="2" y="111"/>
                </a:cubicBezTo>
                <a:cubicBezTo>
                  <a:pt x="40" y="132"/>
                  <a:pt x="40" y="132"/>
                  <a:pt x="40" y="132"/>
                </a:cubicBezTo>
                <a:cubicBezTo>
                  <a:pt x="41" y="133"/>
                  <a:pt x="42" y="135"/>
                  <a:pt x="42" y="136"/>
                </a:cubicBezTo>
                <a:cubicBezTo>
                  <a:pt x="41" y="141"/>
                  <a:pt x="41" y="146"/>
                  <a:pt x="42" y="151"/>
                </a:cubicBezTo>
                <a:cubicBezTo>
                  <a:pt x="42" y="153"/>
                  <a:pt x="41" y="154"/>
                  <a:pt x="40" y="155"/>
                </a:cubicBezTo>
                <a:cubicBezTo>
                  <a:pt x="2" y="177"/>
                  <a:pt x="2" y="177"/>
                  <a:pt x="2" y="177"/>
                </a:cubicBezTo>
                <a:cubicBezTo>
                  <a:pt x="1" y="178"/>
                  <a:pt x="0" y="180"/>
                  <a:pt x="0" y="181"/>
                </a:cubicBezTo>
                <a:cubicBezTo>
                  <a:pt x="1" y="186"/>
                  <a:pt x="3" y="191"/>
                  <a:pt x="5" y="195"/>
                </a:cubicBezTo>
                <a:cubicBezTo>
                  <a:pt x="5" y="197"/>
                  <a:pt x="7" y="198"/>
                  <a:pt x="9" y="198"/>
                </a:cubicBezTo>
                <a:cubicBezTo>
                  <a:pt x="52" y="193"/>
                  <a:pt x="52" y="193"/>
                  <a:pt x="52" y="193"/>
                </a:cubicBezTo>
                <a:cubicBezTo>
                  <a:pt x="53" y="193"/>
                  <a:pt x="55" y="194"/>
                  <a:pt x="56" y="195"/>
                </a:cubicBezTo>
                <a:cubicBezTo>
                  <a:pt x="58" y="199"/>
                  <a:pt x="61" y="203"/>
                  <a:pt x="65" y="207"/>
                </a:cubicBezTo>
                <a:cubicBezTo>
                  <a:pt x="66" y="208"/>
                  <a:pt x="66" y="210"/>
                  <a:pt x="65" y="211"/>
                </a:cubicBezTo>
                <a:cubicBezTo>
                  <a:pt x="48" y="251"/>
                  <a:pt x="48" y="251"/>
                  <a:pt x="48" y="251"/>
                </a:cubicBezTo>
                <a:cubicBezTo>
                  <a:pt x="47" y="253"/>
                  <a:pt x="47" y="255"/>
                  <a:pt x="49" y="256"/>
                </a:cubicBezTo>
                <a:cubicBezTo>
                  <a:pt x="53" y="259"/>
                  <a:pt x="56" y="262"/>
                  <a:pt x="60" y="264"/>
                </a:cubicBezTo>
                <a:cubicBezTo>
                  <a:pt x="62" y="265"/>
                  <a:pt x="64" y="265"/>
                  <a:pt x="65" y="264"/>
                </a:cubicBezTo>
                <a:cubicBezTo>
                  <a:pt x="98" y="235"/>
                  <a:pt x="98" y="235"/>
                  <a:pt x="98" y="235"/>
                </a:cubicBezTo>
                <a:cubicBezTo>
                  <a:pt x="99" y="234"/>
                  <a:pt x="100" y="234"/>
                  <a:pt x="102" y="234"/>
                </a:cubicBezTo>
                <a:cubicBezTo>
                  <a:pt x="106" y="236"/>
                  <a:pt x="111" y="238"/>
                  <a:pt x="116" y="239"/>
                </a:cubicBezTo>
                <a:cubicBezTo>
                  <a:pt x="118" y="239"/>
                  <a:pt x="119" y="240"/>
                  <a:pt x="119" y="242"/>
                </a:cubicBezTo>
                <a:lnTo>
                  <a:pt x="128" y="284"/>
                </a:lnTo>
                <a:close/>
                <a:moveTo>
                  <a:pt x="70" y="144"/>
                </a:moveTo>
                <a:cubicBezTo>
                  <a:pt x="70" y="106"/>
                  <a:pt x="101" y="75"/>
                  <a:pt x="139" y="75"/>
                </a:cubicBezTo>
                <a:cubicBezTo>
                  <a:pt x="177" y="75"/>
                  <a:pt x="208" y="106"/>
                  <a:pt x="208" y="144"/>
                </a:cubicBezTo>
                <a:cubicBezTo>
                  <a:pt x="208" y="182"/>
                  <a:pt x="177" y="213"/>
                  <a:pt x="139" y="213"/>
                </a:cubicBezTo>
                <a:cubicBezTo>
                  <a:pt x="101" y="213"/>
                  <a:pt x="70" y="182"/>
                  <a:pt x="70" y="144"/>
                </a:cubicBezTo>
                <a:close/>
              </a:path>
            </a:pathLst>
          </a:custGeom>
          <a:solidFill>
            <a:srgbClr val="37B0E8"/>
          </a:solidFill>
          <a:ln>
            <a:noFill/>
          </a:ln>
        </p:spPr>
        <p:txBody>
          <a:bodyPr vert="horz" wrap="square" lIns="91440" tIns="45720" rIns="91440" bIns="45720" numCol="1" anchor="t" anchorCtr="0" compatLnSpc="1"/>
          <a:lstStyle/>
          <a:p>
            <a:endParaRPr lang="zh-CN" altLang="en-US"/>
          </a:p>
        </p:txBody>
      </p:sp>
      <p:sp>
        <p:nvSpPr>
          <p:cNvPr id="61" name="Text Box 38"/>
          <p:cNvSpPr txBox="1">
            <a:spLocks noChangeArrowheads="1"/>
          </p:cNvSpPr>
          <p:nvPr/>
        </p:nvSpPr>
        <p:spPr bwMode="auto">
          <a:xfrm>
            <a:off x="6376670" y="1230630"/>
            <a:ext cx="80200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rPr>
              <a:t>0</a:t>
            </a:r>
            <a:r>
              <a:rPr lang="en-US"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rPr>
              <a:t> </a:t>
            </a:r>
            <a:r>
              <a:rPr lang="zh-CN"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rPr>
              <a:t>1</a:t>
            </a:r>
          </a:p>
        </p:txBody>
      </p:sp>
      <p:sp>
        <p:nvSpPr>
          <p:cNvPr id="63" name="矩形 62"/>
          <p:cNvSpPr/>
          <p:nvPr/>
        </p:nvSpPr>
        <p:spPr>
          <a:xfrm>
            <a:off x="7437755" y="1872615"/>
            <a:ext cx="1169670" cy="460375"/>
          </a:xfrm>
          <a:prstGeom prst="rect">
            <a:avLst/>
          </a:prstGeom>
        </p:spPr>
        <p:txBody>
          <a:bodyPr wrap="square">
            <a:spAutoFit/>
          </a:bodyPr>
          <a:lstStyle/>
          <a:p>
            <a:pPr algn="ctr">
              <a:lnSpc>
                <a:spcPct val="150000"/>
              </a:lnSpc>
            </a:pPr>
            <a:r>
              <a:rPr lang="zh-CN" altLang="en-US" sz="1600" b="1" dirty="0">
                <a:ln w="6350">
                  <a:noFill/>
                </a:ln>
                <a:solidFill>
                  <a:srgbClr val="37B0E8"/>
                </a:solidFill>
                <a:latin typeface="Impact" panose="020B0806030902050204" pitchFamily="34" charset="0"/>
                <a:ea typeface="微软雅黑" panose="020B0503020204020204" pitchFamily="34" charset="-122"/>
              </a:rPr>
              <a:t>主要创新</a:t>
            </a:r>
          </a:p>
        </p:txBody>
      </p:sp>
      <p:sp>
        <p:nvSpPr>
          <p:cNvPr id="64" name="Rectangle 66"/>
          <p:cNvSpPr>
            <a:spLocks noChangeArrowheads="1"/>
          </p:cNvSpPr>
          <p:nvPr/>
        </p:nvSpPr>
        <p:spPr bwMode="auto">
          <a:xfrm>
            <a:off x="1985645" y="554355"/>
            <a:ext cx="3881755"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   探索一种基于</a:t>
            </a:r>
            <a:r>
              <a:rPr lang="zh-CN" altLang="en-US" sz="1200" dirty="0">
                <a:solidFill>
                  <a:srgbClr val="FF0000"/>
                </a:solidFill>
                <a:latin typeface="Arial" panose="020B0604020202020204" pitchFamily="34" charset="0"/>
                <a:ea typeface="微软雅黑" panose="020B0503020204020204" pitchFamily="34" charset="-122"/>
              </a:rPr>
              <a:t>结合引文分析和内容分析</a:t>
            </a:r>
            <a:r>
              <a:rPr lang="zh-CN" altLang="en-US" sz="1200" dirty="0">
                <a:solidFill>
                  <a:schemeClr val="bg1">
                    <a:lumMod val="50000"/>
                  </a:schemeClr>
                </a:solidFill>
                <a:latin typeface="Arial" panose="020B0604020202020204" pitchFamily="34" charset="0"/>
                <a:ea typeface="微软雅黑" panose="020B0503020204020204" pitchFamily="34" charset="-122"/>
              </a:rPr>
              <a:t>识别学科下各方向的</a:t>
            </a:r>
            <a:r>
              <a:rPr lang="zh-CN" altLang="en-US" sz="1200" dirty="0">
                <a:solidFill>
                  <a:srgbClr val="FF0000"/>
                </a:solidFill>
                <a:latin typeface="Arial" panose="020B0604020202020204" pitchFamily="34" charset="0"/>
                <a:ea typeface="微软雅黑" panose="020B0503020204020204" pitchFamily="34" charset="-122"/>
              </a:rPr>
              <a:t>学术链文献</a:t>
            </a:r>
            <a:r>
              <a:rPr lang="zh-CN" altLang="en-US" sz="1200" dirty="0">
                <a:solidFill>
                  <a:schemeClr val="bg1">
                    <a:lumMod val="50000"/>
                  </a:schemeClr>
                </a:solidFill>
                <a:latin typeface="Arial" panose="020B0604020202020204" pitchFamily="34" charset="0"/>
                <a:ea typeface="微软雅黑" panose="020B0503020204020204" pitchFamily="34" charset="-122"/>
              </a:rPr>
              <a:t>的可视化分析方法，</a:t>
            </a:r>
            <a:r>
              <a:rPr lang="zh-CN" altLang="en-US" sz="1200" dirty="0">
                <a:solidFill>
                  <a:srgbClr val="FF0000"/>
                </a:solidFill>
                <a:latin typeface="Arial" panose="020B0604020202020204" pitchFamily="34" charset="0"/>
                <a:ea typeface="微软雅黑" panose="020B0503020204020204" pitchFamily="34" charset="-122"/>
              </a:rPr>
              <a:t>结合可视化领域和科学计量学的技术方法</a:t>
            </a:r>
            <a:r>
              <a:rPr lang="zh-CN" altLang="en-US" sz="1200" dirty="0">
                <a:solidFill>
                  <a:schemeClr val="bg1">
                    <a:lumMod val="50000"/>
                  </a:schemeClr>
                </a:solidFill>
                <a:latin typeface="Arial" panose="020B0604020202020204" pitchFamily="34" charset="0"/>
                <a:ea typeface="微软雅黑" panose="020B0503020204020204" pitchFamily="34" charset="-122"/>
              </a:rPr>
              <a:t>，就像同时带上两副眼镜观察科学发展，能够更多元完整地认识知识结构。</a:t>
            </a:r>
          </a:p>
        </p:txBody>
      </p:sp>
      <p:pic>
        <p:nvPicPr>
          <p:cNvPr id="5" name="图片 4"/>
          <p:cNvPicPr>
            <a:picLocks noChangeAspect="1"/>
          </p:cNvPicPr>
          <p:nvPr/>
        </p:nvPicPr>
        <p:blipFill>
          <a:blip r:embed="rId4"/>
          <a:stretch>
            <a:fillRect/>
          </a:stretch>
        </p:blipFill>
        <p:spPr>
          <a:xfrm>
            <a:off x="2086610" y="1689735"/>
            <a:ext cx="3716020" cy="3408045"/>
          </a:xfrm>
          <a:prstGeom prst="rect">
            <a:avLst/>
          </a:prstGeom>
        </p:spPr>
      </p:pic>
    </p:spTree>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807.白色网页式毕业答辩动态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1293</Words>
  <Application>Microsoft Office PowerPoint</Application>
  <PresentationFormat>自定义</PresentationFormat>
  <Paragraphs>179</Paragraphs>
  <Slides>19</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19</vt:i4>
      </vt:variant>
    </vt:vector>
  </HeadingPairs>
  <TitlesOfParts>
    <vt:vector size="28" baseType="lpstr">
      <vt:lpstr>等线</vt:lpstr>
      <vt:lpstr>微软雅黑</vt:lpstr>
      <vt:lpstr>Arial</vt:lpstr>
      <vt:lpstr>Calibri</vt:lpstr>
      <vt:lpstr>Impact</vt:lpstr>
      <vt:lpstr>Times New Roman</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蓝色网页毕业答辩</dc:title>
  <dc:creator>第一PPT</dc:creator>
  <cp:keywords>www.1ppt.com</cp:keywords>
  <dc:description>www.1ppt.com</dc:description>
  <cp:lastModifiedBy>文潇 张</cp:lastModifiedBy>
  <cp:revision>287</cp:revision>
  <dcterms:created xsi:type="dcterms:W3CDTF">2016-02-19T15:24:00Z</dcterms:created>
  <dcterms:modified xsi:type="dcterms:W3CDTF">2026-01-11T17:49:15Z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E2A9D829882546CE8BA978FE2CBE8A70</vt:lpwstr>
  </property>
</Properties>
</file>